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4"/>
  </p:notesMasterIdLst>
  <p:sldIdLst>
    <p:sldId id="273" r:id="rId2"/>
    <p:sldId id="276" r:id="rId3"/>
    <p:sldId id="277" r:id="rId4"/>
    <p:sldId id="278" r:id="rId5"/>
    <p:sldId id="270" r:id="rId6"/>
    <p:sldId id="275" r:id="rId7"/>
    <p:sldId id="279" r:id="rId8"/>
    <p:sldId id="280" r:id="rId9"/>
    <p:sldId id="281" r:id="rId10"/>
    <p:sldId id="287" r:id="rId11"/>
    <p:sldId id="283" r:id="rId12"/>
    <p:sldId id="284" r:id="rId13"/>
    <p:sldId id="285" r:id="rId14"/>
    <p:sldId id="286" r:id="rId15"/>
    <p:sldId id="288" r:id="rId16"/>
    <p:sldId id="289" r:id="rId17"/>
    <p:sldId id="290" r:id="rId18"/>
    <p:sldId id="291" r:id="rId19"/>
    <p:sldId id="292" r:id="rId20"/>
    <p:sldId id="293"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73"/>
            <p14:sldId id="276"/>
            <p14:sldId id="277"/>
            <p14:sldId id="278"/>
          </p14:sldIdLst>
        </p14:section>
        <p14:section name="Commands, Comments, Teamwork, Selection Pane, Sign In" id="{B9B51309-D148-4332-87C2-07BE32FBCA3B}">
          <p14:sldIdLst>
            <p14:sldId id="270"/>
            <p14:sldId id="275"/>
            <p14:sldId id="279"/>
            <p14:sldId id="280"/>
            <p14:sldId id="281"/>
            <p14:sldId id="287"/>
            <p14:sldId id="283"/>
            <p14:sldId id="284"/>
            <p14:sldId id="285"/>
            <p14:sldId id="286"/>
            <p14:sldId id="288"/>
            <p14:sldId id="289"/>
            <p14:sldId id="290"/>
            <p14:sldId id="291"/>
            <p14:sldId id="292"/>
            <p14:sldId id="293"/>
            <p14:sldId id="294"/>
            <p14:sldId id="295"/>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8F8F8"/>
    <a:srgbClr val="D24726"/>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2" autoAdjust="0"/>
    <p:restoredTop sz="94274" autoAdjust="0"/>
  </p:normalViewPr>
  <p:slideViewPr>
    <p:cSldViewPr snapToGrid="0">
      <p:cViewPr varScale="1">
        <p:scale>
          <a:sx n="118" d="100"/>
          <a:sy n="118" d="100"/>
        </p:scale>
        <p:origin x="392"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251645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2085493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378562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1601404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271814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112872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101149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395150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156610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38332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3235007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4273875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32556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63424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130143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47197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52319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902838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93228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231890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fld id="{8BEEBAAA-29B5-4AF5-BC5F-7E580C29002D}" type="datetimeFigureOut">
              <a:rPr lang="en-US" smtClean="0"/>
              <a:pPr/>
              <a:t>11/20/20</a:t>
            </a:fld>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11/20/20</a:t>
            </a:fld>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oracle.com/javase/8/docs/ap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cs.oracle.com/javase/7/docs/technotes/tool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oracle.com/javase/8/docs/technotes/tools/windows/jdkfile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rtima.com/java/" TargetMode="External"/><Relationship Id="rId7" Type="http://schemas.openxmlformats.org/officeDocument/2006/relationships/hyperlink" Target="https://docs.oracle.com/javase/tuto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baeldung.com/java-tutorial" TargetMode="External"/><Relationship Id="rId5" Type="http://schemas.openxmlformats.org/officeDocument/2006/relationships/hyperlink" Target="https://www.journaldev.com/7153/core-java-tutorial" TargetMode="External"/><Relationship Id="rId4" Type="http://schemas.openxmlformats.org/officeDocument/2006/relationships/hyperlink" Target="http://tutorials.jenkov.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11306" y="1164325"/>
            <a:ext cx="9582736" cy="2389365"/>
          </a:xfrm>
        </p:spPr>
        <p:txBody>
          <a:bodyPr>
            <a:normAutofit/>
          </a:bodyPr>
          <a:lstStyle/>
          <a:p>
            <a:pPr algn="ctr"/>
            <a:r>
              <a:rPr lang="en-US" sz="3200" b="1" dirty="0">
                <a:solidFill>
                  <a:schemeClr val="bg1"/>
                </a:solidFill>
                <a:latin typeface="Arial" panose="020B0604020202020204" pitchFamily="34" charset="0"/>
                <a:cs typeface="Arial" panose="020B0604020202020204" pitchFamily="34" charset="0"/>
              </a:rPr>
              <a:t>Core Java</a:t>
            </a:r>
            <a:endParaRPr lang="en-US" sz="46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828726" y="2933105"/>
            <a:ext cx="9582736" cy="517666"/>
          </a:xfrm>
        </p:spPr>
        <p:txBody>
          <a:bodyPr>
            <a:normAutofit/>
          </a:bodyPr>
          <a:lstStyle/>
          <a:p>
            <a:pPr marL="0" indent="0" algn="r">
              <a:buNone/>
            </a:pPr>
            <a:r>
              <a:rPr lang="en-US" sz="2400" b="1" i="1" dirty="0">
                <a:solidFill>
                  <a:schemeClr val="bg1"/>
                </a:solidFill>
                <a:latin typeface="Arial" panose="020B0604020202020204" pitchFamily="34" charset="0"/>
                <a:cs typeface="Arial" panose="020B0604020202020204" pitchFamily="34" charset="0"/>
              </a:rPr>
              <a:t>Sandeep Kulange</a:t>
            </a:r>
          </a:p>
          <a:p>
            <a:pPr marL="0" indent="0" algn="r">
              <a:buNone/>
            </a:pPr>
            <a:endParaRPr lang="en-US" sz="2400"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Java SE Platform</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Autofit/>
          </a:bodyPr>
          <a:lstStyle/>
          <a:p>
            <a:pPr marL="342900" indent="-342900">
              <a:lnSpc>
                <a:spcPct val="100000"/>
              </a:lnSpc>
              <a:buFont typeface="Arial" panose="020B0604020202020204" pitchFamily="34" charset="0"/>
              <a:buChar char="•"/>
            </a:pPr>
            <a:r>
              <a:rPr lang="en-US" sz="1800" dirty="0">
                <a:latin typeface="Courier" pitchFamily="2" charset="0"/>
              </a:rPr>
              <a:t>Java SE platform is also called as Core Java.</a:t>
            </a:r>
          </a:p>
          <a:p>
            <a:pPr marL="342900" indent="-342900">
              <a:lnSpc>
                <a:spcPct val="100000"/>
              </a:lnSpc>
              <a:buFont typeface="Arial" panose="020B0604020202020204" pitchFamily="34" charset="0"/>
              <a:buChar char="•"/>
            </a:pPr>
            <a:r>
              <a:rPr lang="en-US" sz="1800" dirty="0">
                <a:latin typeface="Courier" pitchFamily="2" charset="0"/>
              </a:rPr>
              <a:t>The Java platform has two components:</a:t>
            </a:r>
          </a:p>
          <a:p>
            <a:pPr marL="1028700" lvl="1" indent="-342900">
              <a:lnSpc>
                <a:spcPct val="100000"/>
              </a:lnSpc>
              <a:buFont typeface="+mj-lt"/>
              <a:buAutoNum type="arabicPeriod"/>
            </a:pPr>
            <a:r>
              <a:rPr lang="en-US" sz="1600" b="1" dirty="0">
                <a:latin typeface="Courier" pitchFamily="2" charset="0"/>
              </a:rPr>
              <a:t>The Java Application Programming Interface(API).</a:t>
            </a:r>
          </a:p>
          <a:p>
            <a:pPr marL="1028700" lvl="1" indent="-342900">
              <a:lnSpc>
                <a:spcPct val="100000"/>
              </a:lnSpc>
              <a:buFont typeface="+mj-lt"/>
              <a:buAutoNum type="arabicPeriod"/>
            </a:pPr>
            <a:r>
              <a:rPr lang="en-US" sz="1600" b="1" dirty="0">
                <a:latin typeface="Courier" pitchFamily="2" charset="0"/>
              </a:rPr>
              <a:t>The Java Virtual Machine.</a:t>
            </a:r>
          </a:p>
          <a:p>
            <a:pPr marL="1028700" lvl="1" indent="-342900">
              <a:lnSpc>
                <a:spcPct val="100000"/>
              </a:lnSpc>
              <a:buFont typeface="+mj-lt"/>
              <a:buAutoNum type="arabicPeriod"/>
            </a:pPr>
            <a:endParaRPr lang="en-US" sz="1800" dirty="0">
              <a:latin typeface="Courier" pitchFamily="2" charset="0"/>
            </a:endParaRPr>
          </a:p>
          <a:p>
            <a:pPr marL="342900" indent="-342900">
              <a:lnSpc>
                <a:spcPct val="100000"/>
              </a:lnSpc>
              <a:buFont typeface="Arial" panose="020B0604020202020204" pitchFamily="34" charset="0"/>
              <a:buChar char="•"/>
            </a:pPr>
            <a:r>
              <a:rPr lang="en-US" sz="1800" dirty="0">
                <a:latin typeface="Courier" pitchFamily="2" charset="0"/>
              </a:rPr>
              <a:t>Java API = All interfaces, classes and </a:t>
            </a:r>
            <a:r>
              <a:rPr lang="en-US" sz="1800" dirty="0" err="1">
                <a:latin typeface="Courier" pitchFamily="2" charset="0"/>
              </a:rPr>
              <a:t>enums</a:t>
            </a:r>
            <a:r>
              <a:rPr lang="en-US" sz="1800" dirty="0">
                <a:latin typeface="Courier" pitchFamily="2" charset="0"/>
              </a:rPr>
              <a:t> which</a:t>
            </a:r>
          </a:p>
          <a:p>
            <a:pPr>
              <a:lnSpc>
                <a:spcPct val="100000"/>
              </a:lnSpc>
            </a:pPr>
            <a:r>
              <a:rPr lang="en-US" sz="1800" dirty="0">
                <a:latin typeface="Courier" pitchFamily="2" charset="0"/>
              </a:rPr>
              <a:t>   are part of Java development kit.</a:t>
            </a:r>
          </a:p>
          <a:p>
            <a:pPr marL="342900" indent="-342900">
              <a:lnSpc>
                <a:spcPct val="100000"/>
              </a:lnSpc>
              <a:buFont typeface="Arial" panose="020B0604020202020204" pitchFamily="34" charset="0"/>
              <a:buChar char="•"/>
            </a:pPr>
            <a:r>
              <a:rPr lang="en-US" sz="1800" dirty="0">
                <a:latin typeface="Courier" pitchFamily="2" charset="0"/>
              </a:rPr>
              <a:t>The Java SE API’s are sub set of Java EE API’s.</a:t>
            </a:r>
          </a:p>
        </p:txBody>
      </p:sp>
      <p:pic>
        <p:nvPicPr>
          <p:cNvPr id="3" name="Picture 2">
            <a:extLst>
              <a:ext uri="{FF2B5EF4-FFF2-40B4-BE49-F238E27FC236}">
                <a16:creationId xmlns:a16="http://schemas.microsoft.com/office/drawing/2014/main" id="{DD202DAB-48D1-0E4E-88BC-0CBE1D8B9481}"/>
              </a:ext>
            </a:extLst>
          </p:cNvPr>
          <p:cNvPicPr>
            <a:picLocks noChangeAspect="1"/>
          </p:cNvPicPr>
          <p:nvPr/>
        </p:nvPicPr>
        <p:blipFill>
          <a:blip r:embed="rId3"/>
          <a:stretch>
            <a:fillRect/>
          </a:stretch>
        </p:blipFill>
        <p:spPr>
          <a:xfrm>
            <a:off x="7975601" y="2992667"/>
            <a:ext cx="3378200" cy="1612900"/>
          </a:xfrm>
          <a:prstGeom prst="rect">
            <a:avLst/>
          </a:prstGeom>
        </p:spPr>
      </p:pic>
    </p:spTree>
    <p:extLst>
      <p:ext uri="{BB962C8B-B14F-4D97-AF65-F5344CB8AC3E}">
        <p14:creationId xmlns:p14="http://schemas.microsoft.com/office/powerpoint/2010/main" val="394155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Java Platform’s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749367" cy="4411889"/>
          </a:xfrm>
        </p:spPr>
        <p:txBody>
          <a:bodyPr>
            <a:noAutofit/>
          </a:bodyPr>
          <a:lstStyle/>
          <a:p>
            <a:pPr marL="342900" indent="-342900">
              <a:lnSpc>
                <a:spcPct val="100000"/>
              </a:lnSpc>
              <a:buFont typeface="Arial" panose="020B0604020202020204" pitchFamily="34" charset="0"/>
              <a:buChar char="•"/>
            </a:pPr>
            <a:r>
              <a:rPr lang="en-IN" sz="1800" dirty="0">
                <a:latin typeface="Courier" pitchFamily="2" charset="0"/>
              </a:rPr>
              <a:t>Sun has defined and supports four editions of Java targeting different application environments. The platforms are:</a:t>
            </a:r>
          </a:p>
          <a:p>
            <a:pPr marL="1028700" lvl="1" indent="-342900">
              <a:lnSpc>
                <a:spcPct val="100000"/>
              </a:lnSpc>
              <a:buFont typeface="+mj-lt"/>
              <a:buAutoNum type="arabicPeriod"/>
            </a:pPr>
            <a:r>
              <a:rPr lang="en-IN" sz="1600" b="1" dirty="0">
                <a:latin typeface="Courier" pitchFamily="2" charset="0"/>
              </a:rPr>
              <a:t>Java Platform, Standard Edition</a:t>
            </a:r>
            <a:r>
              <a:rPr lang="en-IN" sz="1600" dirty="0">
                <a:latin typeface="Courier" pitchFamily="2" charset="0"/>
              </a:rPr>
              <a:t> ( </a:t>
            </a:r>
            <a:r>
              <a:rPr lang="en-IN" sz="1600" b="1" dirty="0">
                <a:latin typeface="Courier" pitchFamily="2" charset="0"/>
              </a:rPr>
              <a:t>Java SE</a:t>
            </a:r>
            <a:r>
              <a:rPr lang="en-IN" sz="1600" dirty="0">
                <a:latin typeface="Courier" pitchFamily="2" charset="0"/>
              </a:rPr>
              <a:t> )</a:t>
            </a:r>
          </a:p>
          <a:p>
            <a:pPr marL="1485900" lvl="2" indent="-342900">
              <a:lnSpc>
                <a:spcPct val="100000"/>
              </a:lnSpc>
              <a:buFont typeface="Courier New" panose="02070309020205020404" pitchFamily="49" charset="0"/>
              <a:buChar char="o"/>
            </a:pPr>
            <a:r>
              <a:rPr lang="en-IN" sz="1400" dirty="0">
                <a:latin typeface="Courier" pitchFamily="2" charset="0"/>
              </a:rPr>
              <a:t>Also called as Core Java</a:t>
            </a:r>
          </a:p>
          <a:p>
            <a:pPr marL="1485900" lvl="2" indent="-342900">
              <a:lnSpc>
                <a:spcPct val="100000"/>
              </a:lnSpc>
              <a:buFont typeface="Courier New" panose="02070309020205020404" pitchFamily="49" charset="0"/>
              <a:buChar char="o"/>
            </a:pPr>
            <a:r>
              <a:rPr lang="en-IN" sz="1400" dirty="0">
                <a:latin typeface="Courier" pitchFamily="2" charset="0"/>
              </a:rPr>
              <a:t>Java SE API’s are subset of Java EE API</a:t>
            </a:r>
          </a:p>
          <a:p>
            <a:pPr marL="1028700" lvl="1" indent="-342900">
              <a:lnSpc>
                <a:spcPct val="100000"/>
              </a:lnSpc>
              <a:buFont typeface="+mj-lt"/>
              <a:buAutoNum type="arabicPeriod"/>
            </a:pPr>
            <a:r>
              <a:rPr lang="en-IN" sz="1600" b="1" dirty="0">
                <a:latin typeface="Courier" pitchFamily="2" charset="0"/>
              </a:rPr>
              <a:t>Java Platform, Enterprise Edition</a:t>
            </a:r>
            <a:r>
              <a:rPr lang="en-IN" sz="1600" dirty="0">
                <a:latin typeface="Courier" pitchFamily="2" charset="0"/>
              </a:rPr>
              <a:t> ( </a:t>
            </a:r>
            <a:r>
              <a:rPr lang="en-IN" sz="1600" b="1" dirty="0">
                <a:latin typeface="Courier" pitchFamily="2" charset="0"/>
              </a:rPr>
              <a:t>Java EE</a:t>
            </a:r>
            <a:r>
              <a:rPr lang="en-IN" sz="1600" dirty="0">
                <a:latin typeface="Courier" pitchFamily="2" charset="0"/>
              </a:rPr>
              <a:t> )</a:t>
            </a:r>
          </a:p>
          <a:p>
            <a:pPr marL="1485900" lvl="2" indent="-342900">
              <a:lnSpc>
                <a:spcPct val="100000"/>
              </a:lnSpc>
              <a:buFont typeface="Courier New" panose="02070309020205020404" pitchFamily="49" charset="0"/>
              <a:buChar char="o"/>
            </a:pPr>
            <a:r>
              <a:rPr lang="en-IN" sz="1400" dirty="0">
                <a:latin typeface="Courier" pitchFamily="2" charset="0"/>
              </a:rPr>
              <a:t>Now it is Jakarta EE.</a:t>
            </a:r>
          </a:p>
          <a:p>
            <a:pPr marL="1485900" lvl="2" indent="-342900">
              <a:lnSpc>
                <a:spcPct val="100000"/>
              </a:lnSpc>
              <a:buFont typeface="Courier New" panose="02070309020205020404" pitchFamily="49" charset="0"/>
              <a:buChar char="o"/>
            </a:pPr>
            <a:r>
              <a:rPr lang="en-IN" sz="1400" dirty="0">
                <a:latin typeface="Courier" pitchFamily="2" charset="0"/>
              </a:rPr>
              <a:t>It is also called as JEE/Enterprise Java/Web Java/Advanced Java.</a:t>
            </a:r>
          </a:p>
          <a:p>
            <a:pPr marL="1028700" lvl="1" indent="-342900">
              <a:lnSpc>
                <a:spcPct val="100000"/>
              </a:lnSpc>
              <a:buFont typeface="+mj-lt"/>
              <a:buAutoNum type="arabicPeriod"/>
            </a:pPr>
            <a:r>
              <a:rPr lang="en-IN" sz="1600" b="1" dirty="0">
                <a:latin typeface="Courier" pitchFamily="2" charset="0"/>
              </a:rPr>
              <a:t>Java Platform, Micro Edition</a:t>
            </a:r>
            <a:r>
              <a:rPr lang="en-IN" sz="1600" dirty="0">
                <a:latin typeface="Courier" pitchFamily="2" charset="0"/>
              </a:rPr>
              <a:t> ( </a:t>
            </a:r>
            <a:r>
              <a:rPr lang="en-IN" sz="1600" b="1" dirty="0">
                <a:latin typeface="Courier" pitchFamily="2" charset="0"/>
              </a:rPr>
              <a:t>Java ME</a:t>
            </a:r>
            <a:r>
              <a:rPr lang="en-IN" sz="1600" dirty="0">
                <a:latin typeface="Courier" pitchFamily="2" charset="0"/>
              </a:rPr>
              <a:t> )</a:t>
            </a:r>
          </a:p>
          <a:p>
            <a:pPr marL="1485900" lvl="2" indent="-342900">
              <a:lnSpc>
                <a:spcPct val="100000"/>
              </a:lnSpc>
              <a:buFont typeface="Courier New" panose="02070309020205020404" pitchFamily="49" charset="0"/>
              <a:buChar char="o"/>
            </a:pPr>
            <a:r>
              <a:rPr lang="en-IN" sz="1400" dirty="0">
                <a:latin typeface="Courier" pitchFamily="2" charset="0"/>
              </a:rPr>
              <a:t>For </a:t>
            </a:r>
            <a:r>
              <a:rPr lang="en-IN" sz="1400" dirty="0" err="1">
                <a:latin typeface="Courier" pitchFamily="2" charset="0"/>
              </a:rPr>
              <a:t>embeded</a:t>
            </a:r>
            <a:r>
              <a:rPr lang="en-IN" sz="1400" dirty="0">
                <a:latin typeface="Courier" pitchFamily="2" charset="0"/>
              </a:rPr>
              <a:t> and mobile devices.</a:t>
            </a:r>
          </a:p>
          <a:p>
            <a:pPr marL="1028700" lvl="1" indent="-342900">
              <a:lnSpc>
                <a:spcPct val="100000"/>
              </a:lnSpc>
              <a:buFont typeface="+mj-lt"/>
              <a:buAutoNum type="arabicPeriod"/>
            </a:pPr>
            <a:r>
              <a:rPr lang="en-IN" sz="1600" b="1" dirty="0">
                <a:latin typeface="Courier" pitchFamily="2" charset="0"/>
              </a:rPr>
              <a:t>Java Card</a:t>
            </a:r>
          </a:p>
          <a:p>
            <a:pPr marL="1485900" lvl="2" indent="-342900">
              <a:lnSpc>
                <a:spcPct val="100000"/>
              </a:lnSpc>
              <a:buFont typeface="Courier New" panose="02070309020205020404" pitchFamily="49" charset="0"/>
              <a:buChar char="o"/>
            </a:pPr>
            <a:r>
              <a:rPr lang="en-IN" sz="1400" dirty="0">
                <a:latin typeface="Courier" pitchFamily="2" charset="0"/>
              </a:rPr>
              <a:t>For smart Cards.</a:t>
            </a:r>
            <a:endParaRPr lang="en-US" sz="1400" dirty="0">
              <a:latin typeface="Courier" pitchFamily="2" charset="0"/>
            </a:endParaRPr>
          </a:p>
        </p:txBody>
      </p:sp>
    </p:spTree>
    <p:extLst>
      <p:ext uri="{BB962C8B-B14F-4D97-AF65-F5344CB8AC3E}">
        <p14:creationId xmlns:p14="http://schemas.microsoft.com/office/powerpoint/2010/main" val="209319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Java SE Naming and Versions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749367" cy="4411889"/>
          </a:xfrm>
        </p:spPr>
        <p:txBody>
          <a:bodyPr>
            <a:noAutofit/>
          </a:bodyPr>
          <a:lstStyle/>
          <a:p>
            <a:pPr marL="342900" indent="-342900">
              <a:lnSpc>
                <a:spcPct val="100000"/>
              </a:lnSpc>
              <a:buFont typeface="Arial" panose="020B0604020202020204" pitchFamily="34" charset="0"/>
              <a:buChar char="•"/>
            </a:pPr>
            <a:r>
              <a:rPr lang="en-IN" sz="1800" dirty="0">
                <a:latin typeface="Courier" pitchFamily="2" charset="0"/>
              </a:rPr>
              <a:t>The Java Platform name has changed a few times over the years.</a:t>
            </a:r>
          </a:p>
          <a:p>
            <a:pPr marL="342900" indent="-342900">
              <a:lnSpc>
                <a:spcPct val="100000"/>
              </a:lnSpc>
              <a:buFont typeface="Arial" panose="020B0604020202020204" pitchFamily="34" charset="0"/>
              <a:buChar char="•"/>
            </a:pPr>
            <a:r>
              <a:rPr lang="en-IN" sz="1800" dirty="0">
                <a:latin typeface="Courier" pitchFamily="2" charset="0"/>
              </a:rPr>
              <a:t>Java was first released in January 1996 and was named Java Development Kit, abbreviated JDK.</a:t>
            </a:r>
          </a:p>
          <a:p>
            <a:pPr marL="342900" indent="-342900">
              <a:lnSpc>
                <a:spcPct val="100000"/>
              </a:lnSpc>
              <a:buFont typeface="Arial" panose="020B0604020202020204" pitchFamily="34" charset="0"/>
              <a:buChar char="•"/>
            </a:pPr>
            <a:r>
              <a:rPr lang="en-IN" sz="1800" dirty="0">
                <a:latin typeface="Courier" pitchFamily="2" charset="0"/>
              </a:rPr>
              <a:t>Version 1.2 was a large change in the platform and was therefore rebranded as Java 2. Full name: Java 2 Software Development Kit, abbreviated to Java 2 SDK or </a:t>
            </a:r>
            <a:r>
              <a:rPr lang="en-IN" sz="1800" b="1" dirty="0">
                <a:latin typeface="Courier" pitchFamily="2" charset="0"/>
              </a:rPr>
              <a:t>J2SDK</a:t>
            </a:r>
            <a:r>
              <a:rPr lang="en-IN" sz="1800" dirty="0">
                <a:latin typeface="Courier" pitchFamily="2" charset="0"/>
              </a:rPr>
              <a:t>.</a:t>
            </a:r>
          </a:p>
          <a:p>
            <a:pPr marL="342900" indent="-342900">
              <a:lnSpc>
                <a:spcPct val="100000"/>
              </a:lnSpc>
              <a:buFont typeface="Arial" panose="020B0604020202020204" pitchFamily="34" charset="0"/>
              <a:buChar char="•"/>
            </a:pPr>
            <a:r>
              <a:rPr lang="en-IN" sz="1800" dirty="0">
                <a:latin typeface="Courier" pitchFamily="2" charset="0"/>
              </a:rPr>
              <a:t>Version 1.5 was released in 2004 as J2SDK 5.0 –dropping the “1.” from the official name and was further renamed in 2006. Sun simplified the platform name to better reflect the level of maturity, stability, scalability, and security built into the Java platform. Sun dropped the "2" from the name. The development kit reverted back to the name "JDK" from "Java 2 SDK". The runtime environment has reverted back to "JRE" from "J2RE.”</a:t>
            </a:r>
          </a:p>
          <a:p>
            <a:pPr marL="342900" indent="-342900">
              <a:lnSpc>
                <a:spcPct val="100000"/>
              </a:lnSpc>
              <a:buFont typeface="Arial" panose="020B0604020202020204" pitchFamily="34" charset="0"/>
              <a:buChar char="•"/>
            </a:pPr>
            <a:r>
              <a:rPr lang="en-IN" sz="1800" dirty="0">
                <a:latin typeface="Courier" pitchFamily="2" charset="0"/>
              </a:rPr>
              <a:t>JDK 6 and above no longer use the “dot number” at the end of the platform version.</a:t>
            </a:r>
          </a:p>
          <a:p>
            <a:pPr marL="342900" indent="-342900">
              <a:lnSpc>
                <a:spcPct val="100000"/>
              </a:lnSpc>
              <a:buFont typeface="Arial" panose="020B0604020202020204" pitchFamily="34" charset="0"/>
              <a:buChar char="•"/>
            </a:pPr>
            <a:endParaRPr lang="en-US" sz="1800" dirty="0">
              <a:latin typeface="Courier" pitchFamily="2" charset="0"/>
            </a:endParaRPr>
          </a:p>
        </p:txBody>
      </p:sp>
    </p:spTree>
    <p:extLst>
      <p:ext uri="{BB962C8B-B14F-4D97-AF65-F5344CB8AC3E}">
        <p14:creationId xmlns:p14="http://schemas.microsoft.com/office/powerpoint/2010/main" val="304374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Java SE Naming and Versions</a:t>
            </a:r>
          </a:p>
        </p:txBody>
      </p:sp>
      <p:pic>
        <p:nvPicPr>
          <p:cNvPr id="10" name="Content Placeholder 9">
            <a:extLst>
              <a:ext uri="{FF2B5EF4-FFF2-40B4-BE49-F238E27FC236}">
                <a16:creationId xmlns:a16="http://schemas.microsoft.com/office/drawing/2014/main" id="{E41B88F2-12E6-6447-90FF-DDC977EE94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68486" y="1368422"/>
            <a:ext cx="3657600" cy="5402489"/>
          </a:xfrm>
        </p:spPr>
      </p:pic>
    </p:spTree>
    <p:extLst>
      <p:ext uri="{BB962C8B-B14F-4D97-AF65-F5344CB8AC3E}">
        <p14:creationId xmlns:p14="http://schemas.microsoft.com/office/powerpoint/2010/main" val="303438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What is SDK, JDK and JRE?</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934423" cy="4411889"/>
          </a:xfrm>
        </p:spPr>
        <p:txBody>
          <a:bodyPr>
            <a:noAutofit/>
          </a:bodyPr>
          <a:lstStyle/>
          <a:p>
            <a:pPr marL="342900" indent="-342900">
              <a:lnSpc>
                <a:spcPct val="100000"/>
              </a:lnSpc>
              <a:buFont typeface="Arial" panose="020B0604020202020204" pitchFamily="34" charset="0"/>
              <a:buChar char="•"/>
            </a:pPr>
            <a:r>
              <a:rPr lang="en-IN" sz="1800" dirty="0">
                <a:latin typeface="Courier" pitchFamily="2" charset="0"/>
              </a:rPr>
              <a:t>Software Development Kit(SDK).</a:t>
            </a:r>
          </a:p>
          <a:p>
            <a:pPr marL="342900" indent="-342900">
              <a:lnSpc>
                <a:spcPct val="100000"/>
              </a:lnSpc>
              <a:buFont typeface="Arial" panose="020B0604020202020204" pitchFamily="34" charset="0"/>
              <a:buChar char="•"/>
            </a:pPr>
            <a:r>
              <a:rPr lang="en-IN" sz="1800" b="1" dirty="0">
                <a:latin typeface="Courier" pitchFamily="2" charset="0"/>
              </a:rPr>
              <a:t>SDK = Development tools + Documentation + Supporting libraries + Runtime </a:t>
            </a:r>
            <a:r>
              <a:rPr lang="en-IN" sz="1800" b="1" dirty="0" err="1">
                <a:latin typeface="Courier" pitchFamily="2" charset="0"/>
              </a:rPr>
              <a:t>Env</a:t>
            </a:r>
            <a:r>
              <a:rPr lang="en-IN" sz="1800" b="1" dirty="0">
                <a:latin typeface="Courier" pitchFamily="2" charset="0"/>
              </a:rPr>
              <a:t>.</a:t>
            </a:r>
          </a:p>
          <a:p>
            <a:pPr marL="342900" indent="-342900">
              <a:lnSpc>
                <a:spcPct val="100000"/>
              </a:lnSpc>
              <a:buFont typeface="Arial" panose="020B0604020202020204" pitchFamily="34" charset="0"/>
              <a:buChar char="•"/>
            </a:pPr>
            <a:r>
              <a:rPr lang="en-IN" sz="1800" dirty="0">
                <a:latin typeface="Courier" pitchFamily="2" charset="0"/>
              </a:rPr>
              <a:t>JDK  = Java’s SDK.</a:t>
            </a:r>
          </a:p>
          <a:p>
            <a:pPr marL="342900" indent="-342900">
              <a:lnSpc>
                <a:spcPct val="100000"/>
              </a:lnSpc>
              <a:buFont typeface="Arial" panose="020B0604020202020204" pitchFamily="34" charset="0"/>
              <a:buChar char="•"/>
            </a:pPr>
            <a:r>
              <a:rPr lang="en-IN" sz="1800" b="1" dirty="0">
                <a:latin typeface="Courier" pitchFamily="2" charset="0"/>
              </a:rPr>
              <a:t>JDK = Java Development tools + Java API Docs + </a:t>
            </a:r>
            <a:r>
              <a:rPr lang="en-IN" sz="1800" b="1" dirty="0" err="1">
                <a:latin typeface="Courier" pitchFamily="2" charset="0"/>
              </a:rPr>
              <a:t>rt.jar</a:t>
            </a:r>
            <a:r>
              <a:rPr lang="en-IN" sz="1800" b="1" dirty="0">
                <a:latin typeface="Courier" pitchFamily="2" charset="0"/>
              </a:rPr>
              <a:t> + JVM;</a:t>
            </a:r>
          </a:p>
          <a:p>
            <a:pPr marL="342900" indent="-342900">
              <a:lnSpc>
                <a:spcPct val="100000"/>
              </a:lnSpc>
              <a:buFont typeface="Arial" panose="020B0604020202020204" pitchFamily="34" charset="0"/>
              <a:buChar char="•"/>
            </a:pPr>
            <a:r>
              <a:rPr lang="en-IN" sz="1800" dirty="0">
                <a:latin typeface="Courier" pitchFamily="2" charset="0"/>
              </a:rPr>
              <a:t>JRE = [ </a:t>
            </a:r>
            <a:r>
              <a:rPr lang="en-IN" sz="1800" dirty="0" err="1">
                <a:latin typeface="Courier" pitchFamily="2" charset="0"/>
              </a:rPr>
              <a:t>rt.jar</a:t>
            </a:r>
            <a:r>
              <a:rPr lang="en-IN" sz="1800" dirty="0">
                <a:latin typeface="Courier" pitchFamily="2" charset="0"/>
              </a:rPr>
              <a:t> + JVM ];</a:t>
            </a:r>
          </a:p>
          <a:p>
            <a:pPr marL="342900" indent="-342900">
              <a:lnSpc>
                <a:spcPct val="100000"/>
              </a:lnSpc>
              <a:buFont typeface="Arial" panose="020B0604020202020204" pitchFamily="34" charset="0"/>
              <a:buChar char="•"/>
            </a:pPr>
            <a:r>
              <a:rPr lang="en-IN" sz="1800" b="1" dirty="0">
                <a:latin typeface="Courier" pitchFamily="2" charset="0"/>
              </a:rPr>
              <a:t>JDK = Java Development tools + Java API Docs + JRE;</a:t>
            </a:r>
          </a:p>
          <a:p>
            <a:pPr marL="342900" indent="-342900">
              <a:lnSpc>
                <a:spcPct val="100000"/>
              </a:lnSpc>
              <a:buFont typeface="Arial" panose="020B0604020202020204" pitchFamily="34" charset="0"/>
              <a:buChar char="•"/>
            </a:pPr>
            <a:r>
              <a:rPr lang="en-IN" sz="1800" dirty="0">
                <a:latin typeface="Courier" pitchFamily="2" charset="0"/>
              </a:rPr>
              <a:t>For Java 8 API Link is : </a:t>
            </a:r>
            <a:r>
              <a:rPr lang="en-US" sz="1800" dirty="0">
                <a:latin typeface="Courier" pitchFamily="2" charset="0"/>
                <a:hlinkClick r:id="rId3"/>
              </a:rPr>
              <a:t>https://docs.oracle.com/javase/8/docs/api/</a:t>
            </a:r>
            <a:endParaRPr lang="en-US" sz="1800" dirty="0">
              <a:latin typeface="Courier" pitchFamily="2" charset="0"/>
            </a:endParaRPr>
          </a:p>
          <a:p>
            <a:pPr marL="342900" indent="-342900">
              <a:lnSpc>
                <a:spcPct val="100000"/>
              </a:lnSpc>
              <a:buFont typeface="Arial" panose="020B0604020202020204" pitchFamily="34" charset="0"/>
              <a:buChar char="•"/>
            </a:pPr>
            <a:r>
              <a:rPr lang="en-IN" sz="1800" dirty="0">
                <a:latin typeface="Courier" pitchFamily="2" charset="0"/>
              </a:rPr>
              <a:t>For language tools : </a:t>
            </a:r>
            <a:r>
              <a:rPr lang="en-IN" sz="1800" dirty="0">
                <a:latin typeface="Courier" pitchFamily="2" charset="0"/>
                <a:hlinkClick r:id="rId4"/>
              </a:rPr>
              <a:t>https://docs.oracle.com/javase/7/docs/technotes/tools/</a:t>
            </a:r>
            <a:endParaRPr lang="en-IN" sz="1800" dirty="0">
              <a:latin typeface="Courier" pitchFamily="2" charset="0"/>
            </a:endParaRPr>
          </a:p>
          <a:p>
            <a:pPr marL="342900" indent="-342900">
              <a:lnSpc>
                <a:spcPct val="100000"/>
              </a:lnSpc>
              <a:buFont typeface="Arial" panose="020B0604020202020204" pitchFamily="34" charset="0"/>
              <a:buChar char="•"/>
            </a:pPr>
            <a:endParaRPr lang="en-IN" sz="1800" dirty="0">
              <a:latin typeface="Courier" pitchFamily="2" charset="0"/>
            </a:endParaRPr>
          </a:p>
        </p:txBody>
      </p:sp>
    </p:spTree>
    <p:extLst>
      <p:ext uri="{BB962C8B-B14F-4D97-AF65-F5344CB8AC3E}">
        <p14:creationId xmlns:p14="http://schemas.microsoft.com/office/powerpoint/2010/main" val="2584515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JDK’s Installation Directory Path</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934423" cy="4411889"/>
          </a:xfrm>
        </p:spPr>
        <p:txBody>
          <a:bodyPr>
            <a:noAutofit/>
          </a:bodyPr>
          <a:lstStyle/>
          <a:p>
            <a:pPr marL="342900" indent="-342900">
              <a:lnSpc>
                <a:spcPct val="100000"/>
              </a:lnSpc>
              <a:buFont typeface="Arial" panose="020B0604020202020204" pitchFamily="34" charset="0"/>
              <a:buChar char="•"/>
            </a:pPr>
            <a:r>
              <a:rPr lang="en-IN" sz="1800" dirty="0">
                <a:latin typeface="Courier" pitchFamily="2" charset="0"/>
              </a:rPr>
              <a:t>Microsoft Windows Operating System</a:t>
            </a:r>
          </a:p>
          <a:p>
            <a:pPr marL="457200" lvl="1" indent="0">
              <a:lnSpc>
                <a:spcPct val="100000"/>
              </a:lnSpc>
              <a:buNone/>
            </a:pPr>
            <a:r>
              <a:rPr lang="en-IN" sz="1600" b="1" dirty="0">
                <a:latin typeface="Courier" pitchFamily="2" charset="0"/>
              </a:rPr>
              <a:t>	C:\Program Files\Java\jdk1.8.0</a:t>
            </a:r>
          </a:p>
          <a:p>
            <a:pPr marL="457200" lvl="1" indent="0">
              <a:lnSpc>
                <a:spcPct val="100000"/>
              </a:lnSpc>
              <a:buNone/>
            </a:pPr>
            <a:endParaRPr lang="en-IN" sz="1600" b="1" dirty="0">
              <a:latin typeface="Courier" pitchFamily="2" charset="0"/>
            </a:endParaRPr>
          </a:p>
          <a:p>
            <a:pPr marL="342900" indent="-342900">
              <a:lnSpc>
                <a:spcPct val="100000"/>
              </a:lnSpc>
              <a:buFont typeface="Arial" panose="020B0604020202020204" pitchFamily="34" charset="0"/>
              <a:buChar char="•"/>
            </a:pPr>
            <a:r>
              <a:rPr lang="en-IN" sz="1800" dirty="0">
                <a:latin typeface="Courier" pitchFamily="2" charset="0"/>
              </a:rPr>
              <a:t>Ubuntu</a:t>
            </a:r>
          </a:p>
          <a:p>
            <a:pPr>
              <a:lnSpc>
                <a:spcPct val="100000"/>
              </a:lnSpc>
            </a:pPr>
            <a:r>
              <a:rPr lang="en-IN" sz="1800" b="1" dirty="0">
                <a:latin typeface="Courier" pitchFamily="2" charset="0"/>
              </a:rPr>
              <a:t>	/</a:t>
            </a:r>
            <a:r>
              <a:rPr lang="en-IN" sz="1800" b="1" dirty="0" err="1">
                <a:latin typeface="Courier" pitchFamily="2" charset="0"/>
              </a:rPr>
              <a:t>usr</a:t>
            </a:r>
            <a:r>
              <a:rPr lang="en-IN" sz="1800" b="1" dirty="0">
                <a:latin typeface="Courier" pitchFamily="2" charset="0"/>
              </a:rPr>
              <a:t>/lib/</a:t>
            </a:r>
            <a:r>
              <a:rPr lang="en-IN" sz="1800" b="1" dirty="0" err="1">
                <a:latin typeface="Courier" pitchFamily="2" charset="0"/>
              </a:rPr>
              <a:t>jvm</a:t>
            </a:r>
            <a:r>
              <a:rPr lang="en-IN" sz="1800" b="1" dirty="0">
                <a:latin typeface="Courier" pitchFamily="2" charset="0"/>
              </a:rPr>
              <a:t>/java-8-openjdk-amd64</a:t>
            </a:r>
          </a:p>
          <a:p>
            <a:pPr>
              <a:lnSpc>
                <a:spcPct val="100000"/>
              </a:lnSpc>
            </a:pPr>
            <a:endParaRPr lang="en-IN" sz="1800" b="1" dirty="0">
              <a:latin typeface="Courier" pitchFamily="2" charset="0"/>
            </a:endParaRPr>
          </a:p>
          <a:p>
            <a:pPr marL="342900" indent="-342900">
              <a:lnSpc>
                <a:spcPct val="100000"/>
              </a:lnSpc>
              <a:buFont typeface="Arial" panose="020B0604020202020204" pitchFamily="34" charset="0"/>
              <a:buChar char="•"/>
            </a:pPr>
            <a:r>
              <a:rPr lang="en-IN" sz="1800" dirty="0">
                <a:latin typeface="Courier" pitchFamily="2" charset="0"/>
              </a:rPr>
              <a:t>Mac OS:</a:t>
            </a:r>
          </a:p>
          <a:p>
            <a:pPr>
              <a:lnSpc>
                <a:spcPct val="100000"/>
              </a:lnSpc>
            </a:pPr>
            <a:r>
              <a:rPr lang="en-IN" b="1" dirty="0">
                <a:latin typeface="Courier" pitchFamily="2" charset="0"/>
              </a:rPr>
              <a:t>	/Library/Java/</a:t>
            </a:r>
            <a:r>
              <a:rPr lang="en-IN" b="1" dirty="0" err="1">
                <a:latin typeface="Courier" pitchFamily="2" charset="0"/>
              </a:rPr>
              <a:t>JavaVirtualMachines</a:t>
            </a:r>
            <a:r>
              <a:rPr lang="en-IN" b="1" dirty="0">
                <a:latin typeface="Courier" pitchFamily="2" charset="0"/>
              </a:rPr>
              <a:t>/jdk1.8.0_201.jdk/Contents/Home/bin</a:t>
            </a:r>
          </a:p>
          <a:p>
            <a:pPr>
              <a:lnSpc>
                <a:spcPct val="100000"/>
              </a:lnSpc>
            </a:pPr>
            <a:endParaRPr lang="en-IN" sz="1800" dirty="0">
              <a:latin typeface="Courier" pitchFamily="2" charset="0"/>
            </a:endParaRPr>
          </a:p>
        </p:txBody>
      </p:sp>
    </p:spTree>
    <p:extLst>
      <p:ext uri="{BB962C8B-B14F-4D97-AF65-F5344CB8AC3E}">
        <p14:creationId xmlns:p14="http://schemas.microsoft.com/office/powerpoint/2010/main" val="365945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JDK’s Installation Directory Structure</a:t>
            </a:r>
          </a:p>
        </p:txBody>
      </p:sp>
      <p:sp>
        <p:nvSpPr>
          <p:cNvPr id="5" name="Content Placeholder 4">
            <a:extLst>
              <a:ext uri="{FF2B5EF4-FFF2-40B4-BE49-F238E27FC236}">
                <a16:creationId xmlns:a16="http://schemas.microsoft.com/office/drawing/2014/main" id="{944A3326-FE0D-4E47-959A-ED535A5F2D9D}"/>
              </a:ext>
            </a:extLst>
          </p:cNvPr>
          <p:cNvSpPr>
            <a:spLocks noGrp="1"/>
          </p:cNvSpPr>
          <p:nvPr>
            <p:ph idx="1"/>
          </p:nvPr>
        </p:nvSpPr>
        <p:spPr>
          <a:xfrm>
            <a:off x="604434" y="1825624"/>
            <a:ext cx="10749367" cy="4879975"/>
          </a:xfrm>
        </p:spPr>
        <p:txBody>
          <a:bodyPr>
            <a:normAutofit fontScale="85000" lnSpcReduction="20000"/>
          </a:bodyPr>
          <a:lstStyle/>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r>
              <a:rPr lang="en-US" sz="1800" dirty="0">
                <a:latin typeface="Courier" pitchFamily="2" charset="0"/>
              </a:rPr>
              <a:t>For the JDK and JRE file structure click on following Link:</a:t>
            </a:r>
          </a:p>
          <a:p>
            <a:pPr>
              <a:lnSpc>
                <a:spcPct val="100000"/>
              </a:lnSpc>
            </a:pPr>
            <a:r>
              <a:rPr lang="en-US" sz="1800" dirty="0">
                <a:latin typeface="Courier" pitchFamily="2" charset="0"/>
              </a:rPr>
              <a:t>   </a:t>
            </a:r>
            <a:r>
              <a:rPr lang="en-US" sz="1800" dirty="0">
                <a:latin typeface="Courier" pitchFamily="2" charset="0"/>
                <a:hlinkClick r:id="rId3"/>
              </a:rPr>
              <a:t>https://docs.oracle.com/javase/8/docs/technotes/tools/windows/jdkfiles.html</a:t>
            </a:r>
            <a:endParaRPr lang="en-US" sz="1800" dirty="0">
              <a:latin typeface="Courier" pitchFamily="2" charset="0"/>
            </a:endParaRPr>
          </a:p>
          <a:p>
            <a:pPr>
              <a:lnSpc>
                <a:spcPct val="100000"/>
              </a:lnSpc>
            </a:pPr>
            <a:endParaRPr lang="en-US" sz="1800" dirty="0">
              <a:latin typeface="Courier" pitchFamily="2" charset="0"/>
            </a:endParaRPr>
          </a:p>
        </p:txBody>
      </p:sp>
      <p:pic>
        <p:nvPicPr>
          <p:cNvPr id="8" name="Picture 7">
            <a:extLst>
              <a:ext uri="{FF2B5EF4-FFF2-40B4-BE49-F238E27FC236}">
                <a16:creationId xmlns:a16="http://schemas.microsoft.com/office/drawing/2014/main" id="{A861EE27-3E5D-4548-9760-8B2AD57865D4}"/>
              </a:ext>
            </a:extLst>
          </p:cNvPr>
          <p:cNvPicPr>
            <a:picLocks noChangeAspect="1"/>
          </p:cNvPicPr>
          <p:nvPr/>
        </p:nvPicPr>
        <p:blipFill>
          <a:blip r:embed="rId4"/>
          <a:stretch>
            <a:fillRect/>
          </a:stretch>
        </p:blipFill>
        <p:spPr>
          <a:xfrm>
            <a:off x="2414440" y="1441126"/>
            <a:ext cx="5847817" cy="4165667"/>
          </a:xfrm>
          <a:prstGeom prst="rect">
            <a:avLst/>
          </a:prstGeom>
        </p:spPr>
      </p:pic>
    </p:spTree>
    <p:extLst>
      <p:ext uri="{BB962C8B-B14F-4D97-AF65-F5344CB8AC3E}">
        <p14:creationId xmlns:p14="http://schemas.microsoft.com/office/powerpoint/2010/main" val="208948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Structure of Java Archive</a:t>
            </a:r>
          </a:p>
        </p:txBody>
      </p:sp>
      <p:sp>
        <p:nvSpPr>
          <p:cNvPr id="5" name="Content Placeholder 4">
            <a:extLst>
              <a:ext uri="{FF2B5EF4-FFF2-40B4-BE49-F238E27FC236}">
                <a16:creationId xmlns:a16="http://schemas.microsoft.com/office/drawing/2014/main" id="{944A3326-FE0D-4E47-959A-ED535A5F2D9D}"/>
              </a:ext>
            </a:extLst>
          </p:cNvPr>
          <p:cNvSpPr>
            <a:spLocks noGrp="1"/>
          </p:cNvSpPr>
          <p:nvPr>
            <p:ph idx="1"/>
          </p:nvPr>
        </p:nvSpPr>
        <p:spPr>
          <a:xfrm>
            <a:off x="604434" y="1825624"/>
            <a:ext cx="10749367" cy="4879975"/>
          </a:xfrm>
        </p:spPr>
        <p:txBody>
          <a:bodyPr>
            <a:normAutofit/>
          </a:bodyPr>
          <a:lstStyle/>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a:p>
            <a:pPr>
              <a:lnSpc>
                <a:spcPct val="100000"/>
              </a:lnSpc>
            </a:pPr>
            <a:endParaRPr lang="en-US" sz="1800" dirty="0">
              <a:latin typeface="Courier" pitchFamily="2" charset="0"/>
            </a:endParaRPr>
          </a:p>
        </p:txBody>
      </p:sp>
      <p:pic>
        <p:nvPicPr>
          <p:cNvPr id="3" name="Picture 2">
            <a:extLst>
              <a:ext uri="{FF2B5EF4-FFF2-40B4-BE49-F238E27FC236}">
                <a16:creationId xmlns:a16="http://schemas.microsoft.com/office/drawing/2014/main" id="{2765583F-3D11-264E-AD17-79B0B12518B6}"/>
              </a:ext>
            </a:extLst>
          </p:cNvPr>
          <p:cNvPicPr>
            <a:picLocks noChangeAspect="1"/>
          </p:cNvPicPr>
          <p:nvPr/>
        </p:nvPicPr>
        <p:blipFill>
          <a:blip r:embed="rId3"/>
          <a:stretch>
            <a:fillRect/>
          </a:stretch>
        </p:blipFill>
        <p:spPr>
          <a:xfrm>
            <a:off x="1986920" y="1433051"/>
            <a:ext cx="3432111" cy="5424949"/>
          </a:xfrm>
          <a:prstGeom prst="rect">
            <a:avLst/>
          </a:prstGeom>
        </p:spPr>
      </p:pic>
      <p:pic>
        <p:nvPicPr>
          <p:cNvPr id="4" name="Picture 3">
            <a:extLst>
              <a:ext uri="{FF2B5EF4-FFF2-40B4-BE49-F238E27FC236}">
                <a16:creationId xmlns:a16="http://schemas.microsoft.com/office/drawing/2014/main" id="{C8363ACF-178F-F341-B581-3ED265B186DA}"/>
              </a:ext>
            </a:extLst>
          </p:cNvPr>
          <p:cNvPicPr>
            <a:picLocks noChangeAspect="1"/>
          </p:cNvPicPr>
          <p:nvPr/>
        </p:nvPicPr>
        <p:blipFill>
          <a:blip r:embed="rId4"/>
          <a:stretch>
            <a:fillRect/>
          </a:stretch>
        </p:blipFill>
        <p:spPr>
          <a:xfrm>
            <a:off x="5795728" y="2088125"/>
            <a:ext cx="4584700" cy="4114800"/>
          </a:xfrm>
          <a:prstGeom prst="rect">
            <a:avLst/>
          </a:prstGeom>
        </p:spPr>
      </p:pic>
    </p:spTree>
    <p:extLst>
      <p:ext uri="{BB962C8B-B14F-4D97-AF65-F5344CB8AC3E}">
        <p14:creationId xmlns:p14="http://schemas.microsoft.com/office/powerpoint/2010/main" val="21411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Java Documentation</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934423" cy="4411889"/>
          </a:xfrm>
        </p:spPr>
        <p:txBody>
          <a:bodyPr>
            <a:noAutofit/>
          </a:bodyPr>
          <a:lstStyle/>
          <a:p>
            <a:pPr marL="285750" indent="-285750">
              <a:lnSpc>
                <a:spcPct val="100000"/>
              </a:lnSpc>
              <a:buFont typeface="Arial" panose="020B0604020202020204" pitchFamily="34" charset="0"/>
              <a:buChar char="•"/>
            </a:pPr>
            <a:r>
              <a:rPr lang="en-IN" sz="1800" dirty="0" err="1">
                <a:latin typeface="Courier" pitchFamily="2" charset="0"/>
              </a:rPr>
              <a:t>src.zip</a:t>
            </a:r>
            <a:r>
              <a:rPr lang="en-IN" sz="1800" dirty="0">
                <a:latin typeface="Courier" pitchFamily="2" charset="0"/>
              </a:rPr>
              <a:t> file contains source code of Java API.</a:t>
            </a:r>
          </a:p>
          <a:p>
            <a:pPr marL="285750" indent="-285750">
              <a:lnSpc>
                <a:spcPct val="100000"/>
              </a:lnSpc>
              <a:buFont typeface="Arial" panose="020B0604020202020204" pitchFamily="34" charset="0"/>
              <a:buChar char="•"/>
            </a:pPr>
            <a:r>
              <a:rPr lang="en-IN" sz="1800" dirty="0">
                <a:latin typeface="Courier" pitchFamily="2" charset="0"/>
              </a:rPr>
              <a:t>Java docs contains documentation of Java API.</a:t>
            </a:r>
          </a:p>
          <a:p>
            <a:pPr marL="285750" indent="-285750">
              <a:lnSpc>
                <a:spcPct val="100000"/>
              </a:lnSpc>
              <a:buFont typeface="Arial" panose="020B0604020202020204" pitchFamily="34" charset="0"/>
              <a:buChar char="•"/>
            </a:pPr>
            <a:r>
              <a:rPr lang="en-IN" sz="1800" dirty="0" err="1">
                <a:latin typeface="Courier" pitchFamily="2" charset="0"/>
              </a:rPr>
              <a:t>rt.jar</a:t>
            </a:r>
            <a:r>
              <a:rPr lang="en-IN" sz="1800" dirty="0">
                <a:latin typeface="Courier" pitchFamily="2" charset="0"/>
              </a:rPr>
              <a:t> file contains compiled code of Java API. It is required for JVM.</a:t>
            </a:r>
          </a:p>
          <a:p>
            <a:pPr marL="285750" indent="-285750">
              <a:lnSpc>
                <a:spcPct val="100000"/>
              </a:lnSpc>
              <a:buFont typeface="Arial" panose="020B0604020202020204" pitchFamily="34" charset="0"/>
              <a:buChar char="•"/>
            </a:pPr>
            <a:r>
              <a:rPr lang="en-IN" sz="1800" dirty="0">
                <a:latin typeface="Courier" pitchFamily="2" charset="0"/>
              </a:rPr>
              <a:t>In web browser, you can see help in following format:</a:t>
            </a:r>
          </a:p>
          <a:p>
            <a:pPr marL="285750" indent="-285750">
              <a:lnSpc>
                <a:spcPct val="100000"/>
              </a:lnSpc>
              <a:buFont typeface="Arial" panose="020B0604020202020204" pitchFamily="34" charset="0"/>
              <a:buChar char="•"/>
            </a:pPr>
            <a:endParaRPr lang="en-IN" sz="1800" dirty="0">
              <a:latin typeface="Courier" pitchFamily="2" charset="0"/>
            </a:endParaRPr>
          </a:p>
        </p:txBody>
      </p:sp>
      <p:pic>
        <p:nvPicPr>
          <p:cNvPr id="3" name="Picture 2">
            <a:extLst>
              <a:ext uri="{FF2B5EF4-FFF2-40B4-BE49-F238E27FC236}">
                <a16:creationId xmlns:a16="http://schemas.microsoft.com/office/drawing/2014/main" id="{502FEC0D-E547-634B-83D3-D9825CA0C859}"/>
              </a:ext>
            </a:extLst>
          </p:cNvPr>
          <p:cNvPicPr>
            <a:picLocks noChangeAspect="1"/>
          </p:cNvPicPr>
          <p:nvPr/>
        </p:nvPicPr>
        <p:blipFill>
          <a:blip r:embed="rId3"/>
          <a:stretch>
            <a:fillRect/>
          </a:stretch>
        </p:blipFill>
        <p:spPr>
          <a:xfrm>
            <a:off x="604434" y="3767684"/>
            <a:ext cx="4764630" cy="2970572"/>
          </a:xfrm>
          <a:prstGeom prst="rect">
            <a:avLst/>
          </a:prstGeom>
        </p:spPr>
      </p:pic>
    </p:spTree>
    <p:extLst>
      <p:ext uri="{BB962C8B-B14F-4D97-AF65-F5344CB8AC3E}">
        <p14:creationId xmlns:p14="http://schemas.microsoft.com/office/powerpoint/2010/main" val="645999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a:t>
            </a:r>
            <a:r>
              <a:rPr lang="en-US" sz="3400" b="1" dirty="0" err="1">
                <a:latin typeface="Arial" panose="020B0604020202020204" pitchFamily="34" charset="0"/>
                <a:cs typeface="Arial" panose="020B0604020202020204" pitchFamily="34" charset="0"/>
              </a:rPr>
              <a:t>rt.jar</a:t>
            </a:r>
            <a:r>
              <a:rPr lang="en-US" sz="3400" b="1" dirty="0">
                <a:latin typeface="Arial" panose="020B0604020202020204" pitchFamily="34" charset="0"/>
                <a:cs typeface="Arial" panose="020B0604020202020204" pitchFamily="34" charset="0"/>
              </a:rPr>
              <a:t>” and packages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934423" cy="4411889"/>
          </a:xfrm>
        </p:spPr>
        <p:txBody>
          <a:bodyPr>
            <a:noAutofit/>
          </a:bodyPr>
          <a:lstStyle/>
          <a:p>
            <a:pPr>
              <a:lnSpc>
                <a:spcPct val="100000"/>
              </a:lnSpc>
            </a:pPr>
            <a:endParaRPr lang="en-IN" sz="1800" dirty="0">
              <a:latin typeface="Courier" pitchFamily="2" charset="0"/>
            </a:endParaRPr>
          </a:p>
        </p:txBody>
      </p:sp>
      <p:pic>
        <p:nvPicPr>
          <p:cNvPr id="5" name="Picture 4">
            <a:extLst>
              <a:ext uri="{FF2B5EF4-FFF2-40B4-BE49-F238E27FC236}">
                <a16:creationId xmlns:a16="http://schemas.microsoft.com/office/drawing/2014/main" id="{E3C1C74F-AFAE-2441-B8E1-45285E7FA980}"/>
              </a:ext>
            </a:extLst>
          </p:cNvPr>
          <p:cNvPicPr>
            <a:picLocks noChangeAspect="1"/>
          </p:cNvPicPr>
          <p:nvPr/>
        </p:nvPicPr>
        <p:blipFill>
          <a:blip r:embed="rId3"/>
          <a:stretch>
            <a:fillRect/>
          </a:stretch>
        </p:blipFill>
        <p:spPr>
          <a:xfrm>
            <a:off x="1352550" y="2095500"/>
            <a:ext cx="9486900" cy="2667000"/>
          </a:xfrm>
          <a:prstGeom prst="rect">
            <a:avLst/>
          </a:prstGeom>
        </p:spPr>
      </p:pic>
    </p:spTree>
    <p:extLst>
      <p:ext uri="{BB962C8B-B14F-4D97-AF65-F5344CB8AC3E}">
        <p14:creationId xmlns:p14="http://schemas.microsoft.com/office/powerpoint/2010/main" val="277389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Course Guidelines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285750" indent="-285750">
              <a:lnSpc>
                <a:spcPct val="100000"/>
              </a:lnSpc>
              <a:buFont typeface="Arial" panose="020B0604020202020204" pitchFamily="34" charset="0"/>
              <a:buChar char="•"/>
            </a:pPr>
            <a:r>
              <a:rPr lang="en-US" sz="1800" b="1" dirty="0">
                <a:latin typeface="Courier" pitchFamily="2" charset="0"/>
              </a:rPr>
              <a:t>Batch</a:t>
            </a:r>
            <a:r>
              <a:rPr lang="en-US" sz="1800" dirty="0">
                <a:latin typeface="Courier" pitchFamily="2" charset="0"/>
              </a:rPr>
              <a:t> : </a:t>
            </a:r>
            <a:r>
              <a:rPr lang="en-US" sz="1800">
                <a:latin typeface="Courier" pitchFamily="2" charset="0"/>
              </a:rPr>
              <a:t>e-DAC September </a:t>
            </a:r>
            <a:r>
              <a:rPr lang="en-US" sz="1800" dirty="0">
                <a:latin typeface="Courier" pitchFamily="2" charset="0"/>
              </a:rPr>
              <a:t>2020</a:t>
            </a:r>
          </a:p>
          <a:p>
            <a:pPr marL="285750" indent="-285750">
              <a:lnSpc>
                <a:spcPct val="100000"/>
              </a:lnSpc>
              <a:buFont typeface="Arial" panose="020B0604020202020204" pitchFamily="34" charset="0"/>
              <a:buChar char="•"/>
            </a:pPr>
            <a:r>
              <a:rPr lang="en-US" sz="1800" b="1" dirty="0">
                <a:latin typeface="Courier" pitchFamily="2" charset="0"/>
              </a:rPr>
              <a:t>Module Name</a:t>
            </a:r>
            <a:r>
              <a:rPr lang="en-US" sz="1800" dirty="0">
                <a:latin typeface="Courier" pitchFamily="2" charset="0"/>
              </a:rPr>
              <a:t> : Object Oriented Programming with Java</a:t>
            </a:r>
          </a:p>
          <a:p>
            <a:pPr marL="285750" indent="-285750">
              <a:lnSpc>
                <a:spcPct val="100000"/>
              </a:lnSpc>
              <a:buFont typeface="Arial" panose="020B0604020202020204" pitchFamily="34" charset="0"/>
              <a:buChar char="•"/>
            </a:pPr>
            <a:r>
              <a:rPr lang="en-US" sz="1800" b="1" dirty="0">
                <a:latin typeface="Courier" pitchFamily="2" charset="0"/>
              </a:rPr>
              <a:t>Duration</a:t>
            </a:r>
            <a:r>
              <a:rPr lang="en-US" sz="1800" dirty="0">
                <a:latin typeface="Courier" pitchFamily="2" charset="0"/>
              </a:rPr>
              <a:t> : 44 classroom hours + 44 lab hours ( 88 hours )</a:t>
            </a:r>
          </a:p>
          <a:p>
            <a:pPr marL="285750" indent="-285750">
              <a:lnSpc>
                <a:spcPct val="100000"/>
              </a:lnSpc>
              <a:buFont typeface="Arial" panose="020B0604020202020204" pitchFamily="34" charset="0"/>
              <a:buChar char="•"/>
            </a:pPr>
            <a:r>
              <a:rPr lang="en-US" sz="1800" b="1" dirty="0">
                <a:latin typeface="Courier" pitchFamily="2" charset="0"/>
              </a:rPr>
              <a:t>Evaluation Method</a:t>
            </a:r>
            <a:r>
              <a:rPr lang="en-US" sz="1800" dirty="0">
                <a:latin typeface="Courier" pitchFamily="2" charset="0"/>
              </a:rPr>
              <a:t>:</a:t>
            </a:r>
          </a:p>
          <a:p>
            <a:pPr marL="1028700" lvl="1" indent="-342900">
              <a:lnSpc>
                <a:spcPct val="100000"/>
              </a:lnSpc>
              <a:buFont typeface="+mj-lt"/>
              <a:buAutoNum type="arabicPeriod"/>
            </a:pPr>
            <a:r>
              <a:rPr lang="en-US" sz="1800" dirty="0">
                <a:latin typeface="Courier" pitchFamily="2" charset="0"/>
              </a:rPr>
              <a:t>Theory Exam		:	40% weightage</a:t>
            </a:r>
          </a:p>
          <a:p>
            <a:pPr marL="1028700" lvl="1" indent="-342900">
              <a:lnSpc>
                <a:spcPct val="100000"/>
              </a:lnSpc>
              <a:buFont typeface="+mj-lt"/>
              <a:buAutoNum type="arabicPeriod"/>
            </a:pPr>
            <a:r>
              <a:rPr lang="en-US" sz="1800" dirty="0">
                <a:latin typeface="Courier" pitchFamily="2" charset="0"/>
              </a:rPr>
              <a:t>Lab Exam		:	40% weightage</a:t>
            </a:r>
          </a:p>
          <a:p>
            <a:pPr marL="1028700" lvl="1" indent="-342900">
              <a:lnSpc>
                <a:spcPct val="100000"/>
              </a:lnSpc>
              <a:buFont typeface="+mj-lt"/>
              <a:buAutoNum type="arabicPeriod"/>
            </a:pPr>
            <a:r>
              <a:rPr lang="en-US" sz="1800" dirty="0">
                <a:latin typeface="Courier" pitchFamily="2" charset="0"/>
              </a:rPr>
              <a:t>Internal Exam	:	20% weightage</a:t>
            </a:r>
          </a:p>
          <a:p>
            <a:pPr marL="342900" indent="-342900">
              <a:lnSpc>
                <a:spcPct val="100000"/>
              </a:lnSpc>
              <a:buFont typeface="Arial" panose="020B0604020202020204" pitchFamily="34" charset="0"/>
              <a:buChar char="•"/>
            </a:pPr>
            <a:r>
              <a:rPr lang="en-US" sz="2000" b="1" dirty="0">
                <a:latin typeface="Courier" pitchFamily="2" charset="0"/>
              </a:rPr>
              <a:t>Number of Session 	</a:t>
            </a:r>
            <a:r>
              <a:rPr lang="en-US" sz="2000" dirty="0">
                <a:latin typeface="Courier" pitchFamily="2" charset="0"/>
              </a:rPr>
              <a:t>: 22</a:t>
            </a:r>
          </a:p>
          <a:p>
            <a:pPr marL="342900" indent="-342900">
              <a:lnSpc>
                <a:spcPct val="100000"/>
              </a:lnSpc>
              <a:buFont typeface="Arial" panose="020B0604020202020204" pitchFamily="34" charset="0"/>
              <a:buChar char="•"/>
            </a:pPr>
            <a:r>
              <a:rPr lang="en-US" sz="2000" dirty="0">
                <a:latin typeface="Courier" pitchFamily="2" charset="0"/>
              </a:rPr>
              <a:t>Note: Each Session is of 2 hours</a:t>
            </a:r>
          </a:p>
          <a:p>
            <a:pPr marL="285750" indent="-285750">
              <a:lnSpc>
                <a:spcPct val="100000"/>
              </a:lnSpc>
              <a:buFont typeface="Arial" panose="020B0604020202020204" pitchFamily="34" charset="0"/>
              <a:buChar char="•"/>
            </a:pPr>
            <a:endParaRPr lang="en-US" sz="1800" dirty="0">
              <a:latin typeface="Courier" pitchFamily="2" charset="0"/>
            </a:endParaRPr>
          </a:p>
          <a:p>
            <a:pPr marL="285750" indent="-285750">
              <a:lnSpc>
                <a:spcPct val="100000"/>
              </a:lnSpc>
              <a:buFont typeface="Arial" panose="020B0604020202020204" pitchFamily="34" charset="0"/>
              <a:buChar char="•"/>
            </a:pPr>
            <a:endParaRPr lang="en-US" sz="1800" dirty="0">
              <a:latin typeface="Courier" pitchFamily="2" charset="0"/>
            </a:endParaRPr>
          </a:p>
        </p:txBody>
      </p:sp>
    </p:spTree>
    <p:extLst>
      <p:ext uri="{BB962C8B-B14F-4D97-AF65-F5344CB8AC3E}">
        <p14:creationId xmlns:p14="http://schemas.microsoft.com/office/powerpoint/2010/main" val="232371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Some Java Terminologies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4"/>
            <a:ext cx="10934423" cy="4411889"/>
          </a:xfrm>
        </p:spPr>
        <p:txBody>
          <a:bodyPr>
            <a:noAutofit/>
          </a:bodyPr>
          <a:lstStyle/>
          <a:p>
            <a:pPr marL="285750" indent="-285750">
              <a:lnSpc>
                <a:spcPct val="100000"/>
              </a:lnSpc>
              <a:buFont typeface="Arial" panose="020B0604020202020204" pitchFamily="34" charset="0"/>
              <a:buChar char="•"/>
            </a:pPr>
            <a:r>
              <a:rPr lang="en-IN" sz="1800" dirty="0">
                <a:latin typeface="Courier" pitchFamily="2" charset="0"/>
              </a:rPr>
              <a:t>A class from which we can create object is called concrete class. In other words, we can instantiate concrete class.</a:t>
            </a:r>
          </a:p>
          <a:p>
            <a:pPr marL="285750" indent="-285750">
              <a:lnSpc>
                <a:spcPct val="100000"/>
              </a:lnSpc>
              <a:buFont typeface="Arial" panose="020B0604020202020204" pitchFamily="34" charset="0"/>
              <a:buChar char="•"/>
            </a:pPr>
            <a:r>
              <a:rPr lang="en-IN" sz="1800" dirty="0">
                <a:latin typeface="Courier" pitchFamily="2" charset="0"/>
              </a:rPr>
              <a:t>A method of a class which is having a body is called concrete method. It can be static/non static.</a:t>
            </a:r>
          </a:p>
          <a:p>
            <a:pPr marL="1028700" lvl="1" indent="-342900">
              <a:lnSpc>
                <a:spcPct val="100000"/>
              </a:lnSpc>
              <a:buFont typeface="+mj-lt"/>
              <a:buAutoNum type="arabicPeriod"/>
            </a:pPr>
            <a:r>
              <a:rPr lang="en-IN" sz="1600" dirty="0">
                <a:latin typeface="Courier" pitchFamily="2" charset="0"/>
              </a:rPr>
              <a:t>Non static methods are designed to call on object.</a:t>
            </a:r>
          </a:p>
          <a:p>
            <a:pPr marL="1028700" lvl="1" indent="-342900">
              <a:lnSpc>
                <a:spcPct val="100000"/>
              </a:lnSpc>
              <a:buFont typeface="+mj-lt"/>
              <a:buAutoNum type="arabicPeriod"/>
            </a:pPr>
            <a:r>
              <a:rPr lang="en-IN" sz="1600" dirty="0">
                <a:latin typeface="Courier" pitchFamily="2" charset="0"/>
              </a:rPr>
              <a:t>static methods are designed to call on class name.</a:t>
            </a:r>
          </a:p>
          <a:p>
            <a:pPr marL="285750" indent="-285750">
              <a:lnSpc>
                <a:spcPct val="100000"/>
              </a:lnSpc>
              <a:buFont typeface="Arial" panose="020B0604020202020204" pitchFamily="34" charset="0"/>
              <a:buChar char="•"/>
            </a:pPr>
            <a:r>
              <a:rPr lang="en-IN" sz="1800" dirty="0">
                <a:latin typeface="Courier" pitchFamily="2" charset="0"/>
              </a:rPr>
              <a:t>A class from which we can not create object is called abstract class. In other words, we can not instantiate abstract class.</a:t>
            </a:r>
          </a:p>
          <a:p>
            <a:pPr marL="285750" indent="-285750">
              <a:lnSpc>
                <a:spcPct val="100000"/>
              </a:lnSpc>
              <a:buFont typeface="Arial" panose="020B0604020202020204" pitchFamily="34" charset="0"/>
              <a:buChar char="•"/>
            </a:pPr>
            <a:r>
              <a:rPr lang="en-IN" sz="1800" dirty="0">
                <a:latin typeface="Courier" pitchFamily="2" charset="0"/>
              </a:rPr>
              <a:t>A method of a class which don’t have a body is called abstract method.</a:t>
            </a:r>
          </a:p>
          <a:p>
            <a:pPr marL="285750" indent="-285750">
              <a:lnSpc>
                <a:spcPct val="100000"/>
              </a:lnSpc>
              <a:buFont typeface="Arial" panose="020B0604020202020204" pitchFamily="34" charset="0"/>
              <a:buChar char="•"/>
            </a:pPr>
            <a:r>
              <a:rPr lang="en-IN" sz="1800" dirty="0">
                <a:latin typeface="Courier" pitchFamily="2" charset="0"/>
              </a:rPr>
              <a:t>Parent class is called super class and child class is called sub class.</a:t>
            </a:r>
          </a:p>
          <a:p>
            <a:pPr marL="285750" indent="-285750">
              <a:lnSpc>
                <a:spcPct val="100000"/>
              </a:lnSpc>
              <a:buFont typeface="Arial" panose="020B0604020202020204" pitchFamily="34" charset="0"/>
              <a:buChar char="•"/>
            </a:pPr>
            <a:r>
              <a:rPr lang="en-IN" sz="1800" dirty="0">
                <a:latin typeface="Courier" pitchFamily="2" charset="0"/>
              </a:rPr>
              <a:t>A class that we can not extend or we can not create its sub class is called final class.</a:t>
            </a:r>
          </a:p>
          <a:p>
            <a:pPr marL="285750" indent="-285750">
              <a:lnSpc>
                <a:spcPct val="100000"/>
              </a:lnSpc>
              <a:buFont typeface="Arial" panose="020B0604020202020204" pitchFamily="34" charset="0"/>
              <a:buChar char="•"/>
            </a:pPr>
            <a:endParaRPr lang="en-IN" sz="1800" dirty="0">
              <a:latin typeface="Courier" pitchFamily="2" charset="0"/>
            </a:endParaRPr>
          </a:p>
        </p:txBody>
      </p:sp>
    </p:spTree>
    <p:extLst>
      <p:ext uri="{BB962C8B-B14F-4D97-AF65-F5344CB8AC3E}">
        <p14:creationId xmlns:p14="http://schemas.microsoft.com/office/powerpoint/2010/main" val="3837970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Some Java Terminologies</a:t>
            </a:r>
          </a:p>
        </p:txBody>
      </p:sp>
      <p:pic>
        <p:nvPicPr>
          <p:cNvPr id="3" name="Content Placeholder 2">
            <a:extLst>
              <a:ext uri="{FF2B5EF4-FFF2-40B4-BE49-F238E27FC236}">
                <a16:creationId xmlns:a16="http://schemas.microsoft.com/office/drawing/2014/main" id="{EE1B8BE4-989F-3C48-9751-25A807309007}"/>
              </a:ext>
            </a:extLst>
          </p:cNvPr>
          <p:cNvPicPr>
            <a:picLocks noGrp="1" noChangeAspect="1"/>
          </p:cNvPicPr>
          <p:nvPr>
            <p:ph idx="1"/>
          </p:nvPr>
        </p:nvPicPr>
        <p:blipFill>
          <a:blip r:embed="rId3"/>
          <a:stretch>
            <a:fillRect/>
          </a:stretch>
        </p:blipFill>
        <p:spPr>
          <a:xfrm>
            <a:off x="3177429" y="1825625"/>
            <a:ext cx="5789517" cy="4411663"/>
          </a:xfrm>
          <a:prstGeom prst="rect">
            <a:avLst/>
          </a:prstGeom>
        </p:spPr>
      </p:pic>
    </p:spTree>
    <p:extLst>
      <p:ext uri="{BB962C8B-B14F-4D97-AF65-F5344CB8AC3E}">
        <p14:creationId xmlns:p14="http://schemas.microsoft.com/office/powerpoint/2010/main" val="2078360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Simple Hello Application</a:t>
            </a:r>
          </a:p>
        </p:txBody>
      </p:sp>
      <p:pic>
        <p:nvPicPr>
          <p:cNvPr id="3" name="Content Placeholder 2">
            <a:extLst>
              <a:ext uri="{FF2B5EF4-FFF2-40B4-BE49-F238E27FC236}">
                <a16:creationId xmlns:a16="http://schemas.microsoft.com/office/drawing/2014/main" id="{C8456859-B9C7-3644-B896-37B6D9F9797C}"/>
              </a:ext>
            </a:extLst>
          </p:cNvPr>
          <p:cNvPicPr>
            <a:picLocks noGrp="1" noChangeAspect="1"/>
          </p:cNvPicPr>
          <p:nvPr>
            <p:ph idx="1"/>
          </p:nvPr>
        </p:nvPicPr>
        <p:blipFill>
          <a:blip r:embed="rId3"/>
          <a:stretch>
            <a:fillRect/>
          </a:stretch>
        </p:blipFill>
        <p:spPr>
          <a:xfrm>
            <a:off x="1578567" y="1334520"/>
            <a:ext cx="8801100" cy="2781300"/>
          </a:xfrm>
          <a:prstGeom prst="rect">
            <a:avLst/>
          </a:prstGeom>
        </p:spPr>
      </p:pic>
      <p:pic>
        <p:nvPicPr>
          <p:cNvPr id="6" name="Picture 5">
            <a:extLst>
              <a:ext uri="{FF2B5EF4-FFF2-40B4-BE49-F238E27FC236}">
                <a16:creationId xmlns:a16="http://schemas.microsoft.com/office/drawing/2014/main" id="{340CFCF4-F556-8B43-8D8E-E2FD0D93688E}"/>
              </a:ext>
            </a:extLst>
          </p:cNvPr>
          <p:cNvPicPr>
            <a:picLocks noChangeAspect="1"/>
          </p:cNvPicPr>
          <p:nvPr/>
        </p:nvPicPr>
        <p:blipFill>
          <a:blip r:embed="rId4"/>
          <a:stretch>
            <a:fillRect/>
          </a:stretch>
        </p:blipFill>
        <p:spPr>
          <a:xfrm>
            <a:off x="1578567" y="4241472"/>
            <a:ext cx="7124700" cy="1536700"/>
          </a:xfrm>
          <a:prstGeom prst="rect">
            <a:avLst/>
          </a:prstGeom>
        </p:spPr>
      </p:pic>
    </p:spTree>
    <p:extLst>
      <p:ext uri="{BB962C8B-B14F-4D97-AF65-F5344CB8AC3E}">
        <p14:creationId xmlns:p14="http://schemas.microsoft.com/office/powerpoint/2010/main" val="274884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Reference  Book(s)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342900" indent="-342900">
              <a:buAutoNum type="arabicPeriod"/>
            </a:pPr>
            <a:r>
              <a:rPr lang="en-US" sz="1800" dirty="0">
                <a:latin typeface="Courier" pitchFamily="2" charset="0"/>
              </a:rPr>
              <a:t>The Complete Reference Java – Herbert Schildt</a:t>
            </a:r>
          </a:p>
          <a:p>
            <a:pPr marL="342900" indent="-342900">
              <a:buAutoNum type="arabicPeriod"/>
            </a:pPr>
            <a:r>
              <a:rPr lang="en-US" sz="1800" dirty="0">
                <a:latin typeface="Courier" pitchFamily="2" charset="0"/>
              </a:rPr>
              <a:t>Head First Java – Kathy Sierra</a:t>
            </a:r>
          </a:p>
          <a:p>
            <a:pPr marL="342900" indent="-342900">
              <a:buAutoNum type="arabicPeriod"/>
            </a:pPr>
            <a:r>
              <a:rPr lang="en-US" sz="1800" dirty="0">
                <a:latin typeface="Courier" pitchFamily="2" charset="0"/>
              </a:rPr>
              <a:t>Java 8 Programming Black Book – </a:t>
            </a:r>
            <a:r>
              <a:rPr lang="en-US" sz="1800" dirty="0" err="1">
                <a:latin typeface="Courier" pitchFamily="2" charset="0"/>
              </a:rPr>
              <a:t>Dreamtech</a:t>
            </a:r>
            <a:r>
              <a:rPr lang="en-US" sz="1800" dirty="0">
                <a:latin typeface="Courier" pitchFamily="2" charset="0"/>
              </a:rPr>
              <a:t> Press </a:t>
            </a:r>
          </a:p>
          <a:p>
            <a:pPr marL="342900" indent="-342900">
              <a:buAutoNum type="arabicPeriod"/>
            </a:pPr>
            <a:r>
              <a:rPr lang="en-US" sz="1800" dirty="0">
                <a:latin typeface="Courier" pitchFamily="2" charset="0"/>
              </a:rPr>
              <a:t>Java, How to program – Paul and Harvey </a:t>
            </a:r>
            <a:r>
              <a:rPr lang="en-US" sz="1800" dirty="0" err="1">
                <a:latin typeface="Courier" pitchFamily="2" charset="0"/>
              </a:rPr>
              <a:t>Deitel</a:t>
            </a:r>
            <a:endParaRPr lang="en-US" sz="1800" dirty="0">
              <a:latin typeface="Courier" pitchFamily="2" charset="0"/>
            </a:endParaRPr>
          </a:p>
          <a:p>
            <a:pPr marL="342900" indent="-342900">
              <a:buAutoNum type="arabicPeriod"/>
            </a:pPr>
            <a:r>
              <a:rPr lang="en-US" sz="1800" dirty="0">
                <a:latin typeface="Courier" pitchFamily="2" charset="0"/>
              </a:rPr>
              <a:t>Core Java Fundamentals, Volume I and II – Cay </a:t>
            </a:r>
            <a:r>
              <a:rPr lang="en-US" sz="1800" dirty="0" err="1">
                <a:latin typeface="Courier" pitchFamily="2" charset="0"/>
              </a:rPr>
              <a:t>Horstmann</a:t>
            </a:r>
            <a:endParaRPr lang="en-US" sz="1800" dirty="0">
              <a:latin typeface="Courier" pitchFamily="2" charset="0"/>
            </a:endParaRPr>
          </a:p>
          <a:p>
            <a:pPr marL="342900" indent="-342900">
              <a:buAutoNum type="arabicPeriod"/>
            </a:pPr>
            <a:r>
              <a:rPr lang="en-US" sz="1800" dirty="0">
                <a:latin typeface="Courier" pitchFamily="2" charset="0"/>
              </a:rPr>
              <a:t>A programmers guide to Java SE 8 – Khalid Mughal</a:t>
            </a:r>
          </a:p>
          <a:p>
            <a:pPr marL="342900" indent="-342900">
              <a:buAutoNum type="arabicPeriod"/>
            </a:pPr>
            <a:r>
              <a:rPr lang="en-US" sz="1800" dirty="0">
                <a:latin typeface="Courier" pitchFamily="2" charset="0"/>
              </a:rPr>
              <a:t>Java 8 In Action – Manning Press</a:t>
            </a:r>
          </a:p>
        </p:txBody>
      </p:sp>
    </p:spTree>
    <p:extLst>
      <p:ext uri="{BB962C8B-B14F-4D97-AF65-F5344CB8AC3E}">
        <p14:creationId xmlns:p14="http://schemas.microsoft.com/office/powerpoint/2010/main" val="77492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Reference  Tutorial(s)</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342900" indent="-342900">
              <a:buAutoNum type="arabicPeriod"/>
            </a:pPr>
            <a:r>
              <a:rPr lang="en-US" sz="1800" dirty="0">
                <a:latin typeface="Courier" pitchFamily="2" charset="0"/>
                <a:hlinkClick r:id="rId3"/>
              </a:rPr>
              <a:t>https://www.artima.com/java/</a:t>
            </a:r>
            <a:endParaRPr lang="en-US" sz="1800" dirty="0">
              <a:latin typeface="Courier" pitchFamily="2" charset="0"/>
            </a:endParaRPr>
          </a:p>
          <a:p>
            <a:pPr marL="342900" indent="-342900">
              <a:buAutoNum type="arabicPeriod"/>
            </a:pPr>
            <a:r>
              <a:rPr lang="en-US" sz="1800" dirty="0">
                <a:latin typeface="Courier" pitchFamily="2" charset="0"/>
                <a:hlinkClick r:id="rId4"/>
              </a:rPr>
              <a:t>http://tutorials.jenkov.com/</a:t>
            </a:r>
            <a:endParaRPr lang="en-US" sz="1800" dirty="0">
              <a:latin typeface="Courier" pitchFamily="2" charset="0"/>
            </a:endParaRPr>
          </a:p>
          <a:p>
            <a:pPr marL="342900" indent="-342900">
              <a:buAutoNum type="arabicPeriod"/>
            </a:pPr>
            <a:r>
              <a:rPr lang="en-US" sz="1800" dirty="0">
                <a:latin typeface="Courier" pitchFamily="2" charset="0"/>
                <a:hlinkClick r:id="rId5"/>
              </a:rPr>
              <a:t>https://www.journaldev.com/7153/core-java-tutorial</a:t>
            </a:r>
            <a:endParaRPr lang="en-US" sz="1800" dirty="0">
              <a:latin typeface="Courier" pitchFamily="2" charset="0"/>
            </a:endParaRPr>
          </a:p>
          <a:p>
            <a:pPr marL="342900" indent="-342900">
              <a:buAutoNum type="arabicPeriod"/>
            </a:pPr>
            <a:r>
              <a:rPr lang="en-US" sz="1800" dirty="0">
                <a:latin typeface="Courier" pitchFamily="2" charset="0"/>
                <a:hlinkClick r:id="rId6"/>
              </a:rPr>
              <a:t>https://www.baeldung.com/java-tutorial</a:t>
            </a:r>
            <a:endParaRPr lang="en-US" sz="1800" dirty="0">
              <a:latin typeface="Courier" pitchFamily="2" charset="0"/>
            </a:endParaRPr>
          </a:p>
          <a:p>
            <a:pPr marL="342900" indent="-342900">
              <a:buAutoNum type="arabicPeriod"/>
            </a:pPr>
            <a:r>
              <a:rPr lang="en-US" sz="1800" dirty="0">
                <a:latin typeface="Courier" pitchFamily="2" charset="0"/>
                <a:hlinkClick r:id="rId7"/>
              </a:rPr>
              <a:t>https://docs.oracle.com/javase/tutorial/</a:t>
            </a:r>
            <a:endParaRPr lang="en-US" sz="1800" dirty="0">
              <a:latin typeface="Courier" pitchFamily="2" charset="0"/>
            </a:endParaRPr>
          </a:p>
          <a:p>
            <a:pPr marL="342900" indent="-342900">
              <a:buAutoNum type="arabicPeriod"/>
            </a:pPr>
            <a:endParaRPr lang="en-US" sz="1800" dirty="0">
              <a:latin typeface="Courier" pitchFamily="2" charset="0"/>
            </a:endParaRPr>
          </a:p>
        </p:txBody>
      </p:sp>
    </p:spTree>
    <p:extLst>
      <p:ext uri="{BB962C8B-B14F-4D97-AF65-F5344CB8AC3E}">
        <p14:creationId xmlns:p14="http://schemas.microsoft.com/office/powerpoint/2010/main" val="58141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What is Platform?</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Autofit/>
          </a:bodyPr>
          <a:lstStyle/>
          <a:p>
            <a:pPr marL="285750" indent="-285750">
              <a:lnSpc>
                <a:spcPct val="100000"/>
              </a:lnSpc>
              <a:buFont typeface="Arial" panose="020B0604020202020204" pitchFamily="34" charset="0"/>
              <a:buChar char="•"/>
            </a:pPr>
            <a:r>
              <a:rPr lang="en-IN" sz="1800" b="1" dirty="0">
                <a:latin typeface="Courier" pitchFamily="2" charset="0"/>
              </a:rPr>
              <a:t>A </a:t>
            </a:r>
            <a:r>
              <a:rPr lang="en-IN" sz="1800" b="1" i="1" dirty="0">
                <a:latin typeface="Courier" pitchFamily="2" charset="0"/>
              </a:rPr>
              <a:t>platform</a:t>
            </a:r>
            <a:r>
              <a:rPr lang="en-IN" sz="1800" b="1" dirty="0">
                <a:latin typeface="Courier" pitchFamily="2" charset="0"/>
              </a:rPr>
              <a:t> is the hardware or software environment in which a program runs.</a:t>
            </a:r>
          </a:p>
          <a:p>
            <a:pPr marL="285750" indent="-285750">
              <a:lnSpc>
                <a:spcPct val="100000"/>
              </a:lnSpc>
              <a:buFont typeface="Arial" panose="020B0604020202020204" pitchFamily="34" charset="0"/>
              <a:buChar char="•"/>
            </a:pPr>
            <a:r>
              <a:rPr lang="en-IN" sz="1800" b="1" dirty="0">
                <a:latin typeface="Courier" pitchFamily="2" charset="0"/>
              </a:rPr>
              <a:t>Types of platform:</a:t>
            </a:r>
          </a:p>
          <a:p>
            <a:pPr marL="1028700" lvl="1" indent="-342900">
              <a:lnSpc>
                <a:spcPct val="100000"/>
              </a:lnSpc>
              <a:buFont typeface="+mj-lt"/>
              <a:buAutoNum type="arabicPeriod"/>
            </a:pPr>
            <a:r>
              <a:rPr lang="en-IN" sz="1800" b="1" dirty="0">
                <a:latin typeface="Courier" pitchFamily="2" charset="0"/>
              </a:rPr>
              <a:t>Hardware based platforms</a:t>
            </a:r>
          </a:p>
          <a:p>
            <a:pPr marL="1485900" lvl="2" indent="-342900">
              <a:lnSpc>
                <a:spcPct val="100000"/>
              </a:lnSpc>
              <a:buFont typeface="Wingdings" pitchFamily="2" charset="2"/>
              <a:buChar char="§"/>
            </a:pPr>
            <a:r>
              <a:rPr lang="en-IN" sz="1800" dirty="0">
                <a:latin typeface="Courier" pitchFamily="2" charset="0"/>
              </a:rPr>
              <a:t>Combination of operating system and underlying hardware.</a:t>
            </a:r>
          </a:p>
          <a:p>
            <a:pPr marL="1485900" lvl="2" indent="-342900">
              <a:lnSpc>
                <a:spcPct val="100000"/>
              </a:lnSpc>
              <a:buFont typeface="Wingdings" pitchFamily="2" charset="2"/>
              <a:buChar char="§"/>
            </a:pPr>
            <a:r>
              <a:rPr lang="en-IN" sz="1800" dirty="0">
                <a:latin typeface="Courier" pitchFamily="2" charset="0"/>
              </a:rPr>
              <a:t>Some of the most popular hardware based platforms like Microsoft Windows, Linux, Solaris OS, and Mac OS.</a:t>
            </a:r>
          </a:p>
          <a:p>
            <a:pPr marL="1028700" lvl="1" indent="-342900">
              <a:lnSpc>
                <a:spcPct val="100000"/>
              </a:lnSpc>
              <a:buFont typeface="+mj-lt"/>
              <a:buAutoNum type="arabicPeriod"/>
            </a:pPr>
            <a:r>
              <a:rPr lang="en-IN" sz="1800" b="1" dirty="0">
                <a:latin typeface="Courier" pitchFamily="2" charset="0"/>
              </a:rPr>
              <a:t>Software only platform</a:t>
            </a:r>
          </a:p>
          <a:p>
            <a:pPr marL="1485900" lvl="2" indent="-342900">
              <a:lnSpc>
                <a:spcPct val="100000"/>
              </a:lnSpc>
              <a:buFont typeface="Wingdings" pitchFamily="2" charset="2"/>
              <a:buChar char="§"/>
            </a:pPr>
            <a:r>
              <a:rPr lang="en-IN" sz="1800" dirty="0">
                <a:latin typeface="Courier" pitchFamily="2" charset="0"/>
              </a:rPr>
              <a:t>A platform that runs on top of other hardware-based platforms.</a:t>
            </a:r>
          </a:p>
          <a:p>
            <a:pPr marL="1485900" lvl="2" indent="-342900">
              <a:lnSpc>
                <a:spcPct val="100000"/>
              </a:lnSpc>
              <a:buFont typeface="Wingdings" pitchFamily="2" charset="2"/>
              <a:buChar char="§"/>
            </a:pPr>
            <a:r>
              <a:rPr lang="en-IN" sz="1800" dirty="0">
                <a:latin typeface="Courier" pitchFamily="2" charset="0"/>
              </a:rPr>
              <a:t>Some of the most popular software-only platforms like MS.NET, </a:t>
            </a:r>
            <a:r>
              <a:rPr lang="en-IN" sz="1800" b="1" dirty="0">
                <a:latin typeface="Courier" pitchFamily="2" charset="0"/>
              </a:rPr>
              <a:t>Java</a:t>
            </a:r>
            <a:r>
              <a:rPr lang="en-IN" sz="1800" dirty="0">
                <a:latin typeface="Courier" pitchFamily="2" charset="0"/>
              </a:rPr>
              <a:t>.</a:t>
            </a:r>
          </a:p>
          <a:p>
            <a:pPr marL="1485900" lvl="2" indent="-342900">
              <a:lnSpc>
                <a:spcPct val="100000"/>
              </a:lnSpc>
              <a:buFont typeface="Wingdings" pitchFamily="2" charset="2"/>
              <a:buChar char="§"/>
            </a:pPr>
            <a:endParaRPr lang="en-IN" sz="1800" dirty="0">
              <a:latin typeface="Courier" pitchFamily="2" charset="0"/>
            </a:endParaRPr>
          </a:p>
          <a:p>
            <a:pPr>
              <a:lnSpc>
                <a:spcPct val="100000"/>
              </a:lnSpc>
            </a:pPr>
            <a:endParaRPr lang="en-US" sz="1800" dirty="0">
              <a:latin typeface="Courier" pitchFamily="2" charset="0"/>
            </a:endParaRPr>
          </a:p>
        </p:txBody>
      </p:sp>
    </p:spTree>
    <p:extLst>
      <p:ext uri="{BB962C8B-B14F-4D97-AF65-F5344CB8AC3E}">
        <p14:creationId xmlns:p14="http://schemas.microsoft.com/office/powerpoint/2010/main" val="91452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What is Framework?</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285750" indent="-285750">
              <a:lnSpc>
                <a:spcPct val="100000"/>
              </a:lnSpc>
              <a:buFont typeface="Arial" panose="020B0604020202020204" pitchFamily="34" charset="0"/>
              <a:buChar char="•"/>
            </a:pPr>
            <a:r>
              <a:rPr lang="en-US" sz="1800" dirty="0">
                <a:latin typeface="Courier" pitchFamily="2" charset="0"/>
              </a:rPr>
              <a:t>Library may contain interfaces, classes and enum.</a:t>
            </a:r>
          </a:p>
          <a:p>
            <a:pPr marL="285750" indent="-285750">
              <a:lnSpc>
                <a:spcPct val="100000"/>
              </a:lnSpc>
              <a:buFont typeface="Arial" panose="020B0604020202020204" pitchFamily="34" charset="0"/>
              <a:buChar char="•"/>
            </a:pPr>
            <a:r>
              <a:rPr lang="en-US" sz="1800" b="1" dirty="0">
                <a:latin typeface="Courier" pitchFamily="2" charset="0"/>
              </a:rPr>
              <a:t>Libraries of reusable classes /interfaces that is used to develop application is called framework.</a:t>
            </a:r>
          </a:p>
          <a:p>
            <a:pPr marL="285750" indent="-285750">
              <a:lnSpc>
                <a:spcPct val="100000"/>
              </a:lnSpc>
              <a:buFont typeface="Arial" panose="020B0604020202020204" pitchFamily="34" charset="0"/>
              <a:buChar char="•"/>
            </a:pPr>
            <a:r>
              <a:rPr lang="en-US" sz="1800" dirty="0">
                <a:latin typeface="Courier" pitchFamily="2" charset="0"/>
              </a:rPr>
              <a:t>Consider following examples:</a:t>
            </a:r>
          </a:p>
          <a:p>
            <a:pPr marL="1028700" lvl="1" indent="-342900">
              <a:lnSpc>
                <a:spcPct val="100000"/>
              </a:lnSpc>
              <a:buFont typeface="+mj-lt"/>
              <a:buAutoNum type="arabicPeriod"/>
            </a:pPr>
            <a:r>
              <a:rPr lang="en-US" sz="1800" b="1" dirty="0">
                <a:latin typeface="Courier" pitchFamily="2" charset="0"/>
              </a:rPr>
              <a:t>RMI</a:t>
            </a:r>
            <a:r>
              <a:rPr lang="en-US" sz="1800" dirty="0">
                <a:latin typeface="Courier" pitchFamily="2" charset="0"/>
              </a:rPr>
              <a:t> : Distributed application development framework.</a:t>
            </a:r>
          </a:p>
          <a:p>
            <a:pPr marL="1028700" lvl="1" indent="-342900">
              <a:lnSpc>
                <a:spcPct val="100000"/>
              </a:lnSpc>
              <a:buFont typeface="+mj-lt"/>
              <a:buAutoNum type="arabicPeriod"/>
            </a:pPr>
            <a:r>
              <a:rPr lang="en-US" sz="1800" b="1" dirty="0">
                <a:latin typeface="Courier" pitchFamily="2" charset="0"/>
              </a:rPr>
              <a:t>AWT/SWING</a:t>
            </a:r>
            <a:r>
              <a:rPr lang="en-US" sz="1800" dirty="0">
                <a:latin typeface="Courier" pitchFamily="2" charset="0"/>
              </a:rPr>
              <a:t> : GUI application development framework.</a:t>
            </a:r>
          </a:p>
          <a:p>
            <a:pPr marL="1028700" lvl="1" indent="-342900">
              <a:lnSpc>
                <a:spcPct val="100000"/>
              </a:lnSpc>
              <a:buFont typeface="+mj-lt"/>
              <a:buAutoNum type="arabicPeriod"/>
            </a:pPr>
            <a:r>
              <a:rPr lang="en-US" sz="1800" b="1" dirty="0">
                <a:latin typeface="Courier" pitchFamily="2" charset="0"/>
              </a:rPr>
              <a:t>Struts</a:t>
            </a:r>
            <a:r>
              <a:rPr lang="en-US" sz="1800" dirty="0">
                <a:latin typeface="Courier" pitchFamily="2" charset="0"/>
              </a:rPr>
              <a:t> : MVC based, web application development framework.</a:t>
            </a:r>
          </a:p>
          <a:p>
            <a:pPr marL="1028700" lvl="1" indent="-342900">
              <a:lnSpc>
                <a:spcPct val="100000"/>
              </a:lnSpc>
              <a:buFont typeface="+mj-lt"/>
              <a:buAutoNum type="arabicPeriod"/>
            </a:pPr>
            <a:r>
              <a:rPr lang="en-US" sz="1800" b="1" dirty="0">
                <a:latin typeface="Courier" pitchFamily="2" charset="0"/>
              </a:rPr>
              <a:t>Hibernate</a:t>
            </a:r>
            <a:r>
              <a:rPr lang="en-US" sz="1800" dirty="0">
                <a:latin typeface="Courier" pitchFamily="2" charset="0"/>
              </a:rPr>
              <a:t> : Automatic persistence framework.</a:t>
            </a:r>
          </a:p>
          <a:p>
            <a:pPr marL="1028700" lvl="1" indent="-342900">
              <a:lnSpc>
                <a:spcPct val="100000"/>
              </a:lnSpc>
              <a:buFont typeface="+mj-lt"/>
              <a:buAutoNum type="arabicPeriod"/>
            </a:pPr>
            <a:r>
              <a:rPr lang="en-US" sz="1800" b="1" dirty="0">
                <a:latin typeface="Courier" pitchFamily="2" charset="0"/>
              </a:rPr>
              <a:t>Junit</a:t>
            </a:r>
            <a:r>
              <a:rPr lang="en-US" sz="1800" dirty="0">
                <a:latin typeface="Courier" pitchFamily="2" charset="0"/>
              </a:rPr>
              <a:t> : Unit testing framework</a:t>
            </a:r>
          </a:p>
        </p:txBody>
      </p:sp>
    </p:spTree>
    <p:extLst>
      <p:ext uri="{BB962C8B-B14F-4D97-AF65-F5344CB8AC3E}">
        <p14:creationId xmlns:p14="http://schemas.microsoft.com/office/powerpoint/2010/main" val="339410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What is Language?</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285750" indent="-285750">
              <a:lnSpc>
                <a:spcPct val="100000"/>
              </a:lnSpc>
              <a:buFont typeface="Arial" panose="020B0604020202020204" pitchFamily="34" charset="0"/>
              <a:buChar char="•"/>
            </a:pPr>
            <a:r>
              <a:rPr lang="en-US" sz="1800" dirty="0">
                <a:latin typeface="Courier" pitchFamily="2" charset="0"/>
              </a:rPr>
              <a:t>It has syntax.</a:t>
            </a:r>
          </a:p>
          <a:p>
            <a:pPr marL="285750" indent="-285750">
              <a:lnSpc>
                <a:spcPct val="100000"/>
              </a:lnSpc>
              <a:buFont typeface="Arial" panose="020B0604020202020204" pitchFamily="34" charset="0"/>
              <a:buChar char="•"/>
            </a:pPr>
            <a:r>
              <a:rPr lang="en-US" sz="1800" dirty="0">
                <a:latin typeface="Courier" pitchFamily="2" charset="0"/>
              </a:rPr>
              <a:t>It has tokens( keyword, Identifier, constant, operator, punctuator ).</a:t>
            </a:r>
          </a:p>
          <a:p>
            <a:pPr marL="285750" indent="-285750">
              <a:lnSpc>
                <a:spcPct val="100000"/>
              </a:lnSpc>
              <a:buFont typeface="Arial" panose="020B0604020202020204" pitchFamily="34" charset="0"/>
              <a:buChar char="•"/>
            </a:pPr>
            <a:r>
              <a:rPr lang="en-US" sz="1800" dirty="0">
                <a:latin typeface="Courier" pitchFamily="2" charset="0"/>
              </a:rPr>
              <a:t>It has data types.</a:t>
            </a:r>
          </a:p>
          <a:p>
            <a:pPr marL="285750" indent="-285750">
              <a:lnSpc>
                <a:spcPct val="100000"/>
              </a:lnSpc>
              <a:buFont typeface="Arial" panose="020B0604020202020204" pitchFamily="34" charset="0"/>
              <a:buChar char="•"/>
            </a:pPr>
            <a:r>
              <a:rPr lang="en-US" sz="1800" dirty="0">
                <a:latin typeface="Courier" pitchFamily="2" charset="0"/>
              </a:rPr>
              <a:t>It has unique built in features. For Ex. pointer, lambda expression etc.</a:t>
            </a:r>
          </a:p>
          <a:p>
            <a:pPr marL="285750" indent="-285750">
              <a:lnSpc>
                <a:spcPct val="100000"/>
              </a:lnSpc>
              <a:buFont typeface="Arial" panose="020B0604020202020204" pitchFamily="34" charset="0"/>
              <a:buChar char="•"/>
            </a:pPr>
            <a:r>
              <a:rPr lang="en-US" sz="1800" dirty="0">
                <a:latin typeface="Courier" pitchFamily="2" charset="0"/>
              </a:rPr>
              <a:t>Example: C,C++, </a:t>
            </a:r>
            <a:r>
              <a:rPr lang="en-US" sz="1800" b="1" dirty="0">
                <a:latin typeface="Courier" pitchFamily="2" charset="0"/>
              </a:rPr>
              <a:t>Java</a:t>
            </a:r>
            <a:r>
              <a:rPr lang="en-US" sz="1800" dirty="0">
                <a:latin typeface="Courier" pitchFamily="2" charset="0"/>
              </a:rPr>
              <a:t>, C#, Python, GO etc.</a:t>
            </a:r>
          </a:p>
          <a:p>
            <a:pPr marL="285750" indent="-285750">
              <a:lnSpc>
                <a:spcPct val="100000"/>
              </a:lnSpc>
              <a:buFont typeface="Arial" panose="020B0604020202020204" pitchFamily="34" charset="0"/>
              <a:buChar char="•"/>
            </a:pPr>
            <a:r>
              <a:rPr lang="en-US" sz="1800" dirty="0">
                <a:latin typeface="Courier" pitchFamily="2" charset="0"/>
              </a:rPr>
              <a:t>We can use language to develop application but generally it is used to implement business logic.</a:t>
            </a:r>
          </a:p>
        </p:txBody>
      </p:sp>
    </p:spTree>
    <p:extLst>
      <p:ext uri="{BB962C8B-B14F-4D97-AF65-F5344CB8AC3E}">
        <p14:creationId xmlns:p14="http://schemas.microsoft.com/office/powerpoint/2010/main" val="166409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What is Technology?</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rmAutofit/>
          </a:bodyPr>
          <a:lstStyle/>
          <a:p>
            <a:pPr marL="285750" indent="-285750">
              <a:lnSpc>
                <a:spcPct val="100000"/>
              </a:lnSpc>
              <a:buFont typeface="Arial" panose="020B0604020202020204" pitchFamily="34" charset="0"/>
              <a:buChar char="•"/>
            </a:pPr>
            <a:r>
              <a:rPr lang="en-US" sz="1800" b="1" dirty="0">
                <a:latin typeface="Courier" pitchFamily="2" charset="0"/>
              </a:rPr>
              <a:t>Types of application:</a:t>
            </a:r>
          </a:p>
          <a:p>
            <a:pPr marL="1028700" lvl="1" indent="-342900">
              <a:lnSpc>
                <a:spcPct val="100000"/>
              </a:lnSpc>
              <a:buFont typeface="+mj-lt"/>
              <a:buAutoNum type="arabicPeriod"/>
            </a:pPr>
            <a:r>
              <a:rPr lang="en-US" sz="1600" dirty="0">
                <a:latin typeface="Courier" pitchFamily="2" charset="0"/>
              </a:rPr>
              <a:t>Console User Interface(CUI).</a:t>
            </a:r>
          </a:p>
          <a:p>
            <a:pPr marL="1028700" lvl="1" indent="-342900">
              <a:lnSpc>
                <a:spcPct val="100000"/>
              </a:lnSpc>
              <a:buFont typeface="+mj-lt"/>
              <a:buAutoNum type="arabicPeriod"/>
            </a:pPr>
            <a:r>
              <a:rPr lang="en-US" sz="1600" dirty="0">
                <a:latin typeface="Courier" pitchFamily="2" charset="0"/>
              </a:rPr>
              <a:t>Graphical User Interface(GUI).</a:t>
            </a:r>
          </a:p>
          <a:p>
            <a:pPr marL="1028700" lvl="1" indent="-342900">
              <a:lnSpc>
                <a:spcPct val="100000"/>
              </a:lnSpc>
              <a:buFont typeface="+mj-lt"/>
              <a:buAutoNum type="arabicPeriod"/>
            </a:pPr>
            <a:r>
              <a:rPr lang="en-US" sz="1600" dirty="0">
                <a:latin typeface="Courier" pitchFamily="2" charset="0"/>
              </a:rPr>
              <a:t>Library application.</a:t>
            </a:r>
          </a:p>
          <a:p>
            <a:pPr marL="1028700" lvl="1" indent="-342900">
              <a:lnSpc>
                <a:spcPct val="100000"/>
              </a:lnSpc>
              <a:buFont typeface="+mj-lt"/>
              <a:buAutoNum type="arabicPeriod"/>
            </a:pPr>
            <a:r>
              <a:rPr lang="en-US" sz="1600" dirty="0">
                <a:latin typeface="Courier" pitchFamily="2" charset="0"/>
              </a:rPr>
              <a:t>Web Application</a:t>
            </a:r>
          </a:p>
          <a:p>
            <a:pPr marL="1028700" lvl="1" indent="-342900">
              <a:lnSpc>
                <a:spcPct val="100000"/>
              </a:lnSpc>
              <a:buFont typeface="+mj-lt"/>
              <a:buAutoNum type="arabicPeriod"/>
            </a:pPr>
            <a:r>
              <a:rPr lang="en-US" sz="1600" dirty="0">
                <a:latin typeface="Courier" pitchFamily="2" charset="0"/>
              </a:rPr>
              <a:t>Web Services</a:t>
            </a:r>
          </a:p>
          <a:p>
            <a:pPr marL="285750" indent="-285750">
              <a:lnSpc>
                <a:spcPct val="100000"/>
              </a:lnSpc>
              <a:buFont typeface="Arial" panose="020B0604020202020204" pitchFamily="34" charset="0"/>
              <a:buChar char="•"/>
            </a:pPr>
            <a:r>
              <a:rPr lang="en-US" sz="1800" b="1" dirty="0">
                <a:latin typeface="Courier" pitchFamily="2" charset="0"/>
              </a:rPr>
              <a:t>Technologies helps us to develop an application.</a:t>
            </a:r>
          </a:p>
          <a:p>
            <a:pPr marL="285750" indent="-285750">
              <a:lnSpc>
                <a:spcPct val="100000"/>
              </a:lnSpc>
              <a:buFont typeface="Arial" panose="020B0604020202020204" pitchFamily="34" charset="0"/>
              <a:buChar char="•"/>
            </a:pPr>
            <a:r>
              <a:rPr lang="en-US" sz="1800" dirty="0">
                <a:latin typeface="Courier" pitchFamily="2" charset="0"/>
              </a:rPr>
              <a:t>Using </a:t>
            </a:r>
            <a:r>
              <a:rPr lang="en-US" sz="1800" b="1" dirty="0">
                <a:latin typeface="Courier" pitchFamily="2" charset="0"/>
              </a:rPr>
              <a:t>java</a:t>
            </a:r>
            <a:r>
              <a:rPr lang="en-US" sz="1800" dirty="0">
                <a:latin typeface="Courier" pitchFamily="2" charset="0"/>
              </a:rPr>
              <a:t> we can develop standalone application, web application &amp; services, mobile application etc.</a:t>
            </a:r>
          </a:p>
          <a:p>
            <a:pPr marL="285750" indent="-285750">
              <a:lnSpc>
                <a:spcPct val="100000"/>
              </a:lnSpc>
              <a:buFont typeface="Arial" panose="020B0604020202020204" pitchFamily="34" charset="0"/>
              <a:buChar char="•"/>
            </a:pPr>
            <a:r>
              <a:rPr lang="en-US" sz="1800" dirty="0">
                <a:latin typeface="Courier" pitchFamily="2" charset="0"/>
              </a:rPr>
              <a:t>To execute these application, platform is required.</a:t>
            </a:r>
          </a:p>
          <a:p>
            <a:pPr marL="342900" indent="-342900">
              <a:lnSpc>
                <a:spcPct val="100000"/>
              </a:lnSpc>
              <a:buFont typeface="Arial" panose="020B0604020202020204" pitchFamily="34" charset="0"/>
              <a:buChar char="•"/>
            </a:pPr>
            <a:endParaRPr lang="en-US" sz="1800" dirty="0">
              <a:latin typeface="Courier" pitchFamily="2" charset="0"/>
            </a:endParaRPr>
          </a:p>
        </p:txBody>
      </p:sp>
    </p:spTree>
    <p:extLst>
      <p:ext uri="{BB962C8B-B14F-4D97-AF65-F5344CB8AC3E}">
        <p14:creationId xmlns:p14="http://schemas.microsoft.com/office/powerpoint/2010/main" val="399147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latin typeface="Arial" panose="020B0604020202020204" pitchFamily="34" charset="0"/>
                <a:cs typeface="Arial" panose="020B0604020202020204" pitchFamily="34" charset="0"/>
              </a:rPr>
              <a:t>History of the Java programming language</a:t>
            </a:r>
          </a:p>
        </p:txBody>
      </p:sp>
      <p:sp>
        <p:nvSpPr>
          <p:cNvPr id="7" name="Content Placeholder 6">
            <a:extLst>
              <a:ext uri="{FF2B5EF4-FFF2-40B4-BE49-F238E27FC236}">
                <a16:creationId xmlns:a16="http://schemas.microsoft.com/office/drawing/2014/main" id="{435E317E-341D-CF42-A411-7C6DD0A9C003}"/>
              </a:ext>
            </a:extLst>
          </p:cNvPr>
          <p:cNvSpPr>
            <a:spLocks noGrp="1"/>
          </p:cNvSpPr>
          <p:nvPr>
            <p:ph idx="1"/>
          </p:nvPr>
        </p:nvSpPr>
        <p:spPr>
          <a:xfrm>
            <a:off x="604434" y="1825625"/>
            <a:ext cx="10749367" cy="4351338"/>
          </a:xfrm>
        </p:spPr>
        <p:txBody>
          <a:bodyPr>
            <a:noAutofit/>
          </a:bodyPr>
          <a:lstStyle/>
          <a:p>
            <a:pPr marL="342900" indent="-342900">
              <a:lnSpc>
                <a:spcPct val="100000"/>
              </a:lnSpc>
              <a:buFont typeface="Arial" panose="020B0604020202020204" pitchFamily="34" charset="0"/>
              <a:buChar char="•"/>
            </a:pPr>
            <a:r>
              <a:rPr lang="en-US" sz="1800" dirty="0">
                <a:latin typeface="Courier" pitchFamily="2" charset="0"/>
              </a:rPr>
              <a:t>Java </a:t>
            </a:r>
            <a:r>
              <a:rPr lang="en-US" sz="1800" b="1" dirty="0">
                <a:latin typeface="Courier" pitchFamily="2" charset="0"/>
              </a:rPr>
              <a:t>language</a:t>
            </a:r>
            <a:r>
              <a:rPr lang="en-US" sz="1800" dirty="0">
                <a:latin typeface="Courier" pitchFamily="2" charset="0"/>
              </a:rPr>
              <a:t> is both </a:t>
            </a:r>
            <a:r>
              <a:rPr lang="en-US" sz="1800" b="1" dirty="0">
                <a:latin typeface="Courier" pitchFamily="2" charset="0"/>
              </a:rPr>
              <a:t>technology</a:t>
            </a:r>
            <a:r>
              <a:rPr lang="en-US" sz="1800" dirty="0">
                <a:latin typeface="Courier" pitchFamily="2" charset="0"/>
              </a:rPr>
              <a:t> as well as </a:t>
            </a:r>
            <a:r>
              <a:rPr lang="en-US" sz="1800" b="1" dirty="0">
                <a:latin typeface="Courier" pitchFamily="2" charset="0"/>
              </a:rPr>
              <a:t>platform</a:t>
            </a:r>
            <a:r>
              <a:rPr lang="en-US" sz="1800" dirty="0">
                <a:latin typeface="Courier" pitchFamily="2" charset="0"/>
              </a:rPr>
              <a:t>.</a:t>
            </a:r>
          </a:p>
          <a:p>
            <a:pPr marL="342900" indent="-342900">
              <a:lnSpc>
                <a:spcPct val="100000"/>
              </a:lnSpc>
              <a:buFont typeface="Arial" panose="020B0604020202020204" pitchFamily="34" charset="0"/>
              <a:buChar char="•"/>
            </a:pPr>
            <a:r>
              <a:rPr lang="en-US" sz="1800" dirty="0">
                <a:latin typeface="Courier" pitchFamily="2" charset="0"/>
              </a:rPr>
              <a:t>Java was originally developed by </a:t>
            </a:r>
            <a:r>
              <a:rPr lang="en-US" sz="1800" b="1" dirty="0">
                <a:latin typeface="Courier" pitchFamily="2" charset="0"/>
              </a:rPr>
              <a:t>James Gosling</a:t>
            </a:r>
            <a:r>
              <a:rPr lang="en-US" sz="1800" dirty="0">
                <a:latin typeface="Courier" pitchFamily="2" charset="0"/>
              </a:rPr>
              <a:t> and his team in 1991 at </a:t>
            </a:r>
            <a:r>
              <a:rPr lang="en-US" sz="1800" b="1" dirty="0">
                <a:latin typeface="Courier" pitchFamily="2" charset="0"/>
              </a:rPr>
              <a:t>Sun Microsystems</a:t>
            </a:r>
            <a:r>
              <a:rPr lang="en-US" sz="1800" dirty="0">
                <a:latin typeface="Courier" pitchFamily="2" charset="0"/>
              </a:rPr>
              <a:t> and released in 1995.</a:t>
            </a:r>
          </a:p>
          <a:p>
            <a:pPr marL="342900" indent="-342900">
              <a:lnSpc>
                <a:spcPct val="100000"/>
              </a:lnSpc>
              <a:buFont typeface="Arial" panose="020B0604020202020204" pitchFamily="34" charset="0"/>
              <a:buChar char="•"/>
            </a:pPr>
            <a:r>
              <a:rPr lang="en-US" sz="1800" dirty="0">
                <a:latin typeface="Courier" pitchFamily="2" charset="0"/>
              </a:rPr>
              <a:t>Initial name of Java was Oak. But this name was already registered hence later Oak was renamed to Java.</a:t>
            </a:r>
          </a:p>
          <a:p>
            <a:pPr marL="342900" indent="-342900">
              <a:lnSpc>
                <a:spcPct val="100000"/>
              </a:lnSpc>
              <a:buFont typeface="Arial" panose="020B0604020202020204" pitchFamily="34" charset="0"/>
              <a:buChar char="•"/>
            </a:pPr>
            <a:r>
              <a:rPr lang="en-US" sz="1800" dirty="0">
                <a:latin typeface="Courier" pitchFamily="2" charset="0"/>
              </a:rPr>
              <a:t>“Write Once Run Anywhere” (WORA) is a slogan of the Java.</a:t>
            </a:r>
          </a:p>
          <a:p>
            <a:pPr marL="342900" indent="-342900">
              <a:lnSpc>
                <a:spcPct val="100000"/>
              </a:lnSpc>
              <a:buFont typeface="Arial" panose="020B0604020202020204" pitchFamily="34" charset="0"/>
              <a:buChar char="•"/>
            </a:pPr>
            <a:r>
              <a:rPr lang="en-US" sz="1800" dirty="0">
                <a:latin typeface="Courier" pitchFamily="2" charset="0"/>
              </a:rPr>
              <a:t>In 2010, Sun Microsystems was overtaken by Oracle.</a:t>
            </a:r>
          </a:p>
          <a:p>
            <a:pPr marL="342900" indent="-342900">
              <a:lnSpc>
                <a:spcPct val="100000"/>
              </a:lnSpc>
              <a:buFont typeface="Arial" panose="020B0604020202020204" pitchFamily="34" charset="0"/>
              <a:buChar char="•"/>
            </a:pPr>
            <a:r>
              <a:rPr lang="en-US" sz="1800" dirty="0">
                <a:latin typeface="Courier" pitchFamily="2" charset="0"/>
              </a:rPr>
              <a:t>Latest version of Java is </a:t>
            </a:r>
            <a:r>
              <a:rPr lang="en-US" sz="1800" b="1" dirty="0">
                <a:latin typeface="Courier" pitchFamily="2" charset="0"/>
              </a:rPr>
              <a:t>Java 15</a:t>
            </a:r>
            <a:r>
              <a:rPr lang="en-US" sz="1800" dirty="0">
                <a:latin typeface="Courier" pitchFamily="2" charset="0"/>
              </a:rPr>
              <a:t> which is released in September 2020.</a:t>
            </a:r>
            <a:endParaRPr lang="en-US" sz="1800" b="1" dirty="0">
              <a:latin typeface="Courier" pitchFamily="2" charset="0"/>
            </a:endParaRPr>
          </a:p>
          <a:p>
            <a:pPr marL="342900" indent="-342900">
              <a:lnSpc>
                <a:spcPct val="100000"/>
              </a:lnSpc>
              <a:buFont typeface="Arial" panose="020B0604020202020204" pitchFamily="34" charset="0"/>
              <a:buChar char="•"/>
            </a:pPr>
            <a:r>
              <a:rPr lang="en-IN" sz="1800" dirty="0">
                <a:latin typeface="Courier" pitchFamily="2" charset="0"/>
              </a:rPr>
              <a:t>In 1997, Sun Microsystems approached the ISO/IEC JTC1  standards body and later the ECMA International to formalize Java, but it soon withdrew from the process. Java remains a de facto standard, controlled through the Java Community Process(JCP). </a:t>
            </a:r>
            <a:endParaRPr lang="en-US" sz="1800" dirty="0">
              <a:latin typeface="Courier" pitchFamily="2" charset="0"/>
            </a:endParaRPr>
          </a:p>
        </p:txBody>
      </p:sp>
    </p:spTree>
    <p:extLst>
      <p:ext uri="{BB962C8B-B14F-4D97-AF65-F5344CB8AC3E}">
        <p14:creationId xmlns:p14="http://schemas.microsoft.com/office/powerpoint/2010/main" val="278179826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1406</Words>
  <Application>Microsoft Macintosh PowerPoint</Application>
  <PresentationFormat>Widescreen</PresentationFormat>
  <Paragraphs>179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vt:lpstr>
      <vt:lpstr>Courier New</vt:lpstr>
      <vt:lpstr>Wingdings</vt:lpstr>
      <vt:lpstr>WelcomeDoc</vt:lpstr>
      <vt:lpstr>Core Java</vt:lpstr>
      <vt:lpstr>Course Guidelines</vt:lpstr>
      <vt:lpstr>Reference  Book(s)</vt:lpstr>
      <vt:lpstr>Reference  Tutorial(s)</vt:lpstr>
      <vt:lpstr>What is Platform?</vt:lpstr>
      <vt:lpstr>What is Framework?</vt:lpstr>
      <vt:lpstr>What is Language?</vt:lpstr>
      <vt:lpstr>What is Technology?</vt:lpstr>
      <vt:lpstr>History of the Java programming language</vt:lpstr>
      <vt:lpstr>Java SE Platform</vt:lpstr>
      <vt:lpstr>Java Platform’s</vt:lpstr>
      <vt:lpstr>Java SE Naming and Versions</vt:lpstr>
      <vt:lpstr>Java SE Naming and Versions</vt:lpstr>
      <vt:lpstr>What is SDK, JDK and JRE?</vt:lpstr>
      <vt:lpstr>JDK’s Installation Directory Path</vt:lpstr>
      <vt:lpstr>JDK’s Installation Directory Structure</vt:lpstr>
      <vt:lpstr>Structure of Java Archive</vt:lpstr>
      <vt:lpstr>Java Documentation</vt:lpstr>
      <vt:lpstr>“rt.jar” and packages</vt:lpstr>
      <vt:lpstr>Some Java Terminologies</vt:lpstr>
      <vt:lpstr>Some Java Terminologies</vt:lpstr>
      <vt:lpstr>Simple Hello Application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Sandeep Kulange</dc:creator>
  <cp:keywords/>
  <dc:description/>
  <cp:lastModifiedBy/>
  <cp:revision>1</cp:revision>
  <dcterms:created xsi:type="dcterms:W3CDTF">2020-10-25T03:37:15Z</dcterms:created>
  <dcterms:modified xsi:type="dcterms:W3CDTF">2020-11-20T08:24:39Z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